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1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9" r:id="rId2"/>
    <p:sldId id="269" r:id="rId3"/>
    <p:sldId id="289" r:id="rId4"/>
    <p:sldId id="280" r:id="rId5"/>
    <p:sldId id="288" r:id="rId6"/>
    <p:sldId id="273" r:id="rId7"/>
    <p:sldId id="271" r:id="rId8"/>
    <p:sldId id="282" r:id="rId9"/>
    <p:sldId id="279" r:id="rId10"/>
    <p:sldId id="293" r:id="rId11"/>
    <p:sldId id="264" r:id="rId12"/>
    <p:sldId id="265" r:id="rId13"/>
    <p:sldId id="276" r:id="rId14"/>
    <p:sldId id="294" r:id="rId15"/>
  </p:sldIdLst>
  <p:sldSz cx="12192000" cy="6858000"/>
  <p:notesSz cx="6797675" cy="9926638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7EE7D"/>
    <a:srgbClr val="FFFFCC"/>
    <a:srgbClr val="F0A175"/>
    <a:srgbClr val="F5C267"/>
    <a:srgbClr val="FF9443"/>
    <a:srgbClr val="F4B183"/>
    <a:srgbClr val="FAA87A"/>
    <a:srgbClr val="FEDD38"/>
    <a:srgbClr val="F3A8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9C90A6-AF3A-44B4-A566-E94656EAC706}" v="106" dt="2023-11-01T22:33:52.2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76" autoAdjust="0"/>
    <p:restoredTop sz="94598" autoAdjust="0"/>
  </p:normalViewPr>
  <p:slideViewPr>
    <p:cSldViewPr snapToGrid="0" showGuides="1">
      <p:cViewPr varScale="1">
        <p:scale>
          <a:sx n="77" d="100"/>
          <a:sy n="77" d="100"/>
        </p:scale>
        <p:origin x="77" y="77"/>
      </p:cViewPr>
      <p:guideLst>
        <p:guide orient="horz" pos="2137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3254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lly Nouli" userId="faab7898-d00d-47d1-a0ba-3400a7802c8a" providerId="ADAL" clId="{E79C90A6-AF3A-44B4-A566-E94656EAC706}"/>
    <pc:docChg chg="modSld sldOrd modMainMaster">
      <pc:chgData name="Villy Nouli" userId="faab7898-d00d-47d1-a0ba-3400a7802c8a" providerId="ADAL" clId="{E79C90A6-AF3A-44B4-A566-E94656EAC706}" dt="2023-11-01T22:33:52.236" v="138"/>
      <pc:docMkLst>
        <pc:docMk/>
      </pc:docMkLst>
      <pc:sldChg chg="modAnim">
        <pc:chgData name="Villy Nouli" userId="faab7898-d00d-47d1-a0ba-3400a7802c8a" providerId="ADAL" clId="{E79C90A6-AF3A-44B4-A566-E94656EAC706}" dt="2023-11-01T19:59:03.234" v="66"/>
        <pc:sldMkLst>
          <pc:docMk/>
          <pc:sldMk cId="1634921685" sldId="269"/>
        </pc:sldMkLst>
      </pc:sldChg>
      <pc:sldChg chg="modSp mod">
        <pc:chgData name="Villy Nouli" userId="faab7898-d00d-47d1-a0ba-3400a7802c8a" providerId="ADAL" clId="{E79C90A6-AF3A-44B4-A566-E94656EAC706}" dt="2023-10-30T22:00:24.595" v="20" actId="20577"/>
        <pc:sldMkLst>
          <pc:docMk/>
          <pc:sldMk cId="3587851591" sldId="273"/>
        </pc:sldMkLst>
        <pc:spChg chg="mod">
          <ac:chgData name="Villy Nouli" userId="faab7898-d00d-47d1-a0ba-3400a7802c8a" providerId="ADAL" clId="{E79C90A6-AF3A-44B4-A566-E94656EAC706}" dt="2023-10-30T22:00:24.595" v="20" actId="20577"/>
          <ac:spMkLst>
            <pc:docMk/>
            <pc:sldMk cId="3587851591" sldId="273"/>
            <ac:spMk id="6" creationId="{36BB6401-BEF6-8218-F104-653F75D4F6DF}"/>
          </ac:spMkLst>
        </pc:spChg>
        <pc:spChg chg="mod">
          <ac:chgData name="Villy Nouli" userId="faab7898-d00d-47d1-a0ba-3400a7802c8a" providerId="ADAL" clId="{E79C90A6-AF3A-44B4-A566-E94656EAC706}" dt="2023-10-30T22:00:14.317" v="17" actId="20577"/>
          <ac:spMkLst>
            <pc:docMk/>
            <pc:sldMk cId="3587851591" sldId="273"/>
            <ac:spMk id="7" creationId="{4B6D9EF1-76E8-2F15-35C6-0C04AC4C14FC}"/>
          </ac:spMkLst>
        </pc:spChg>
      </pc:sldChg>
      <pc:sldChg chg="ord">
        <pc:chgData name="Villy Nouli" userId="faab7898-d00d-47d1-a0ba-3400a7802c8a" providerId="ADAL" clId="{E79C90A6-AF3A-44B4-A566-E94656EAC706}" dt="2023-11-01T14:05:33.469" v="32"/>
        <pc:sldMkLst>
          <pc:docMk/>
          <pc:sldMk cId="2269470756" sldId="280"/>
        </pc:sldMkLst>
      </pc:sldChg>
      <pc:sldChg chg="ord">
        <pc:chgData name="Villy Nouli" userId="faab7898-d00d-47d1-a0ba-3400a7802c8a" providerId="ADAL" clId="{E79C90A6-AF3A-44B4-A566-E94656EAC706}" dt="2023-11-01T14:05:24.590" v="30"/>
        <pc:sldMkLst>
          <pc:docMk/>
          <pc:sldMk cId="1028979257" sldId="288"/>
        </pc:sldMkLst>
      </pc:sldChg>
      <pc:sldChg chg="ord modAnim">
        <pc:chgData name="Villy Nouli" userId="faab7898-d00d-47d1-a0ba-3400a7802c8a" providerId="ADAL" clId="{E79C90A6-AF3A-44B4-A566-E94656EAC706}" dt="2023-11-01T22:33:52.236" v="138"/>
        <pc:sldMkLst>
          <pc:docMk/>
          <pc:sldMk cId="218029530" sldId="289"/>
        </pc:sldMkLst>
      </pc:sldChg>
      <pc:sldMasterChg chg="modSldLayout">
        <pc:chgData name="Villy Nouli" userId="faab7898-d00d-47d1-a0ba-3400a7802c8a" providerId="ADAL" clId="{E79C90A6-AF3A-44B4-A566-E94656EAC706}" dt="2023-10-30T21:01:44.114" v="0" actId="735"/>
        <pc:sldMasterMkLst>
          <pc:docMk/>
          <pc:sldMasterMk cId="3394043200" sldId="2147483648"/>
        </pc:sldMasterMkLst>
        <pc:sldLayoutChg chg="modSp">
          <pc:chgData name="Villy Nouli" userId="faab7898-d00d-47d1-a0ba-3400a7802c8a" providerId="ADAL" clId="{E79C90A6-AF3A-44B4-A566-E94656EAC706}" dt="2023-10-30T21:01:44.114" v="0" actId="735"/>
          <pc:sldLayoutMkLst>
            <pc:docMk/>
            <pc:sldMasterMk cId="3394043200" sldId="2147483648"/>
            <pc:sldLayoutMk cId="2423240442" sldId="2147483649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5T14:50:48.83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5T14:50:48.83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5T14:50:48.83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5T14:50:48.83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5T14:50:48.83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5T14:50:48.83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5T14:50:48.83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5T14:50:48.83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5T14:50:48.83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5T14:50:48.83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035E1F-9E19-4359-B637-7A37C2EF1272}" type="datetimeFigureOut">
              <a:rPr lang="el-GR" smtClean="0"/>
              <a:t>01/11/2023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A2AF95-D2F4-47BE-A709-7D613BEA2EA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97794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6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A2AF95-D2F4-47BE-A709-7D613BEA2EA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38025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0FB38EE-2BC5-3379-6081-1DC7861F1B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4C19952F-E552-2E71-B8B5-5C069BFC25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06C383F-B467-8F92-31D8-0013DCBFA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DD35D-CBA9-41C4-BC78-D7D3BD5CAE22}" type="datetimeFigureOut">
              <a:rPr lang="el-GR" smtClean="0"/>
              <a:t>01/11/2023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5A5E1DA-8D4C-5145-2786-E7393FE47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D837649-0515-5342-817C-9206D881E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30963-52BA-4221-B0E8-111B1FF1BAF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23240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600E2B6-8686-ACC8-EBF4-24E791AF9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62C4E21-B6F0-7E70-FB66-3D1C8579D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D0BE16B-7DD5-E5B3-43F4-239AFF6A8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DD35D-CBA9-41C4-BC78-D7D3BD5CAE22}" type="datetimeFigureOut">
              <a:rPr lang="el-GR" smtClean="0"/>
              <a:t>01/11/2023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8BB2A87-F257-0BC0-2CDA-3B6F40253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5163D44-5776-C1C7-D703-48982BB82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30963-52BA-4221-B0E8-111B1FF1BAF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98041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BEBEEDB-C695-07AB-B1C5-E1DAD6A38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80DA0FE-FF9D-2668-876C-ADBDC9F9E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BF1BA74-A99C-CBA6-D9B0-1B9887758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DD35D-CBA9-41C4-BC78-D7D3BD5CAE22}" type="datetimeFigureOut">
              <a:rPr lang="el-GR" smtClean="0"/>
              <a:t>01/11/2023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B71104B-EAB7-70E2-87FA-E47244F28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6163D0F-2FF8-1259-E643-CB952647E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30963-52BA-4221-B0E8-111B1FF1BAF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29859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C37A040-6E3A-D876-5340-3684B9336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1B87BF9-AFD0-1699-1DFD-C7DA509636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65D3621F-481C-8821-F088-AB5F7D61A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BE43DF2B-3EB9-7F11-C125-E951D9F91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DD35D-CBA9-41C4-BC78-D7D3BD5CAE22}" type="datetimeFigureOut">
              <a:rPr lang="el-GR" smtClean="0"/>
              <a:t>01/11/2023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3E84164-A080-736F-BA48-D3804E993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7D910A3-5401-E860-2723-189ADBA71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30963-52BA-4221-B0E8-111B1FF1BAF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5563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B7337BD-309D-55A7-6591-138180359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3B70006A-94A6-39B4-4F50-FC15B4D31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D567DD7-27D7-50DF-A84D-E4F73EB802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7FDBA49D-7D5E-4C14-69F9-ED4C2F56CE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303C9B2C-4A8A-5D38-52C3-02AD74AAC9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59722BC2-7151-B171-9364-ECF1A2175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DD35D-CBA9-41C4-BC78-D7D3BD5CAE22}" type="datetimeFigureOut">
              <a:rPr lang="el-GR" smtClean="0"/>
              <a:t>01/11/2023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3C91C356-506D-CE0F-C9EA-FB80C6A84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28BFE5EC-22F4-B389-BCCA-385E2BC94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30963-52BA-4221-B0E8-111B1FF1BAF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76544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FFEEBB5-DD78-F666-FF0E-8346B7AE7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9AAD9DAF-0346-B49F-5FF0-6EE6AFD2B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DD35D-CBA9-41C4-BC78-D7D3BD5CAE22}" type="datetimeFigureOut">
              <a:rPr lang="el-GR" smtClean="0"/>
              <a:t>01/11/2023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8E3F07D0-21D2-C3F1-9AF3-F5B1A12F8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88AF5303-5827-F3E2-E87C-EA2E2CEE2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30963-52BA-4221-B0E8-111B1FF1BAF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6740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9BEFCC8E-DE99-2206-9851-91939DDA9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DD35D-CBA9-41C4-BC78-D7D3BD5CAE22}" type="datetimeFigureOut">
              <a:rPr lang="el-GR" smtClean="0"/>
              <a:t>01/11/2023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F3303361-3AE5-831E-858F-0EB9BFE84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3D5161A8-ADF6-A365-1A41-518EB8790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30963-52BA-4221-B0E8-111B1FF1BAF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20022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DA95AE-7748-526E-C8DE-CB2129EF9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FADFEC9-1083-D934-25C6-8047BA42B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C235EC9-4C0D-9BAD-8894-08CD8EDF7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B13B7EE-CEC6-1A4A-1D2A-DA9301967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DD35D-CBA9-41C4-BC78-D7D3BD5CAE22}" type="datetimeFigureOut">
              <a:rPr lang="el-GR" smtClean="0"/>
              <a:t>01/11/2023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7DB87CF-C40D-877C-0F92-9B69A77A5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0D2BE43-8257-FBF7-EB9E-F1E3DF79E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30963-52BA-4221-B0E8-111B1FF1BAF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84789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3494CD-399A-A631-1B5E-BA3258311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BCE134EB-043F-4605-04FA-4440D738B3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26B1CB4D-5DB4-4D15-63E3-92B642DEFE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CDBE111-BB6E-8409-AA6C-8E01F32C4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DD35D-CBA9-41C4-BC78-D7D3BD5CAE22}" type="datetimeFigureOut">
              <a:rPr lang="el-GR" smtClean="0"/>
              <a:t>01/11/2023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3CFAD309-721A-930C-41A3-212E95C7F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286A323B-EBA2-BE48-6D20-BCE299C10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30963-52BA-4221-B0E8-111B1FF1BAF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92650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F557EC3-913F-333E-D055-2D1F5EB88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3BBF1E5A-169C-E3EF-7B44-F76B0684C8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7600AD8-6CBD-D45C-3A96-C01D31344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DD35D-CBA9-41C4-BC78-D7D3BD5CAE22}" type="datetimeFigureOut">
              <a:rPr lang="el-GR" smtClean="0"/>
              <a:t>01/11/2023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BE28D8C-BF08-FC49-4E8E-77FEDCC94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EF95A10-08EE-232D-D9BC-8E579950B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30963-52BA-4221-B0E8-111B1FF1BAF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80223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C7355D23-733E-C409-2FB4-3B62019A3F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03E2669B-8A88-9079-5B0E-4FEFAC037C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54E3AFF-035E-E8E2-2DCF-0006C5738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DD35D-CBA9-41C4-BC78-D7D3BD5CAE22}" type="datetimeFigureOut">
              <a:rPr lang="el-GR" smtClean="0"/>
              <a:t>01/11/2023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6C40389-F974-D534-29FB-9023EEECD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F095269-F6E0-F6FB-FEE6-7E54FC4B0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30963-52BA-4221-B0E8-111B1FF1BAF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42599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1902A7EC-17CA-C8A2-B417-1715BDC64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7B3352C-CAC3-3672-E696-E11A8FD5B2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5586E38-3AC4-A3C5-A049-9E45223780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DD35D-CBA9-41C4-BC78-D7D3BD5CAE22}" type="datetimeFigureOut">
              <a:rPr lang="el-GR" smtClean="0"/>
              <a:t>01/11/2023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39987E6-BAC9-80DD-6493-D813746AA6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BB55A20-A2EA-9788-5FC3-A86F09CB33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30963-52BA-4221-B0E8-111B1FF1BAF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94043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4" Type="http://schemas.openxmlformats.org/officeDocument/2006/relationships/customXml" Target="../ink/ink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A8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6072B82-2606-9361-0354-FDF84F9E08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9410" y="518682"/>
            <a:ext cx="9144000" cy="12112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Kalinga" panose="020B0502040204020203" pitchFamily="34" charset="0"/>
                <a:cs typeface="Kalinga" panose="020B0502040204020203" pitchFamily="34" charset="0"/>
              </a:rPr>
              <a:t>What is incivility?</a:t>
            </a:r>
            <a:endParaRPr lang="el-GR" dirty="0">
              <a:solidFill>
                <a:schemeClr val="bg1"/>
              </a:solidFill>
              <a:latin typeface="Impact" panose="020B0806030902050204" pitchFamily="34" charset="0"/>
              <a:cs typeface="Kalinga" panose="020B0502040204020203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5" name="Γραφή 24">
                <a:extLst>
                  <a:ext uri="{FF2B5EF4-FFF2-40B4-BE49-F238E27FC236}">
                    <a16:creationId xmlns:a16="http://schemas.microsoft.com/office/drawing/2014/main" id="{5DC5E623-9F38-EDA7-32DE-B82A6A0E0398}"/>
                  </a:ext>
                </a:extLst>
              </p14:cNvPr>
              <p14:cNvContentPartPr/>
              <p14:nvPr/>
            </p14:nvContentPartPr>
            <p14:xfrm>
              <a:off x="9876780" y="5524050"/>
              <a:ext cx="360" cy="360"/>
            </p14:xfrm>
          </p:contentPart>
        </mc:Choice>
        <mc:Fallback xmlns="">
          <p:pic>
            <p:nvPicPr>
              <p:cNvPr id="25" name="Γραφή 24">
                <a:extLst>
                  <a:ext uri="{FF2B5EF4-FFF2-40B4-BE49-F238E27FC236}">
                    <a16:creationId xmlns:a16="http://schemas.microsoft.com/office/drawing/2014/main" id="{5DC5E623-9F38-EDA7-32DE-B82A6A0E039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870660" y="5517930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4949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A1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CAFDBF99-A041-142F-C5EF-22D26A517D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Υπότιτλος 5">
            <a:extLst>
              <a:ext uri="{FF2B5EF4-FFF2-40B4-BE49-F238E27FC236}">
                <a16:creationId xmlns:a16="http://schemas.microsoft.com/office/drawing/2014/main" id="{A8A67557-1F82-F1BF-2447-353015B225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5" name="Γραφή 24">
                <a:extLst>
                  <a:ext uri="{FF2B5EF4-FFF2-40B4-BE49-F238E27FC236}">
                    <a16:creationId xmlns:a16="http://schemas.microsoft.com/office/drawing/2014/main" id="{5DC5E623-9F38-EDA7-32DE-B82A6A0E0398}"/>
                  </a:ext>
                </a:extLst>
              </p14:cNvPr>
              <p14:cNvContentPartPr/>
              <p14:nvPr/>
            </p14:nvContentPartPr>
            <p14:xfrm>
              <a:off x="9876780" y="5524050"/>
              <a:ext cx="360" cy="360"/>
            </p14:xfrm>
          </p:contentPart>
        </mc:Choice>
        <mc:Fallback xmlns="">
          <p:pic>
            <p:nvPicPr>
              <p:cNvPr id="25" name="Γραφή 24">
                <a:extLst>
                  <a:ext uri="{FF2B5EF4-FFF2-40B4-BE49-F238E27FC236}">
                    <a16:creationId xmlns:a16="http://schemas.microsoft.com/office/drawing/2014/main" id="{5DC5E623-9F38-EDA7-32DE-B82A6A0E039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870660" y="5517930"/>
                <a:ext cx="12600" cy="126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Εικόνα 7">
            <a:extLst>
              <a:ext uri="{FF2B5EF4-FFF2-40B4-BE49-F238E27FC236}">
                <a16:creationId xmlns:a16="http://schemas.microsoft.com/office/drawing/2014/main" id="{7C068286-D63C-3BC8-7FB9-845D30EFF53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20804577">
            <a:off x="1173763" y="505653"/>
            <a:ext cx="9855779" cy="6363669"/>
          </a:xfrm>
          <a:prstGeom prst="rect">
            <a:avLst/>
          </a:prstGeom>
        </p:spPr>
      </p:pic>
      <p:pic>
        <p:nvPicPr>
          <p:cNvPr id="10" name="Γραφικό 9" descr="Αστραπή περίγραμμα">
            <a:extLst>
              <a:ext uri="{FF2B5EF4-FFF2-40B4-BE49-F238E27FC236}">
                <a16:creationId xmlns:a16="http://schemas.microsoft.com/office/drawing/2014/main" id="{C95BA0F6-BDA9-1B7F-B734-A18920CF02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701581">
            <a:off x="3464132" y="352876"/>
            <a:ext cx="914400" cy="914400"/>
          </a:xfrm>
          <a:prstGeom prst="rect">
            <a:avLst/>
          </a:prstGeom>
        </p:spPr>
      </p:pic>
      <p:pic>
        <p:nvPicPr>
          <p:cNvPr id="12" name="Γραφικό 11" descr="Αστραπή με συμπαγές γέμισμα">
            <a:extLst>
              <a:ext uri="{FF2B5EF4-FFF2-40B4-BE49-F238E27FC236}">
                <a16:creationId xmlns:a16="http://schemas.microsoft.com/office/drawing/2014/main" id="{E38AD8CE-3C14-676A-7AA5-96F05EB189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9544383">
            <a:off x="4444310" y="627063"/>
            <a:ext cx="914400" cy="914400"/>
          </a:xfrm>
          <a:prstGeom prst="rect">
            <a:avLst/>
          </a:prstGeom>
        </p:spPr>
      </p:pic>
      <p:sp>
        <p:nvSpPr>
          <p:cNvPr id="9" name="Έκρηξη: 14 ακτίνες 8">
            <a:extLst>
              <a:ext uri="{FF2B5EF4-FFF2-40B4-BE49-F238E27FC236}">
                <a16:creationId xmlns:a16="http://schemas.microsoft.com/office/drawing/2014/main" id="{54725F70-24AF-C581-096A-BF4F1A1AA3CF}"/>
              </a:ext>
            </a:extLst>
          </p:cNvPr>
          <p:cNvSpPr/>
          <p:nvPr/>
        </p:nvSpPr>
        <p:spPr>
          <a:xfrm rot="20004784">
            <a:off x="-96774" y="2655848"/>
            <a:ext cx="2846718" cy="1626197"/>
          </a:xfrm>
          <a:prstGeom prst="irregularSeal2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nk Free" panose="03080402000500000000" pitchFamily="66" charset="0"/>
              </a:rPr>
              <a:t>Social Isolation </a:t>
            </a:r>
            <a:endParaRPr lang="el-GR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1" name="Έκρηξη: 14 ακτίνες 10">
            <a:extLst>
              <a:ext uri="{FF2B5EF4-FFF2-40B4-BE49-F238E27FC236}">
                <a16:creationId xmlns:a16="http://schemas.microsoft.com/office/drawing/2014/main" id="{E71D0EBE-3894-CBC7-A9FA-47A0C28423D6}"/>
              </a:ext>
            </a:extLst>
          </p:cNvPr>
          <p:cNvSpPr/>
          <p:nvPr/>
        </p:nvSpPr>
        <p:spPr>
          <a:xfrm rot="743401">
            <a:off x="6208294" y="41554"/>
            <a:ext cx="2833746" cy="1624075"/>
          </a:xfrm>
          <a:prstGeom prst="irregularSeal2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nk Free" panose="03080402000500000000" pitchFamily="66" charset="0"/>
              </a:rPr>
              <a:t>Bad Manners</a:t>
            </a:r>
            <a:endParaRPr lang="el-GR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3" name="Έκρηξη: 14 ακτίνες 12">
            <a:extLst>
              <a:ext uri="{FF2B5EF4-FFF2-40B4-BE49-F238E27FC236}">
                <a16:creationId xmlns:a16="http://schemas.microsoft.com/office/drawing/2014/main" id="{49FA36DD-769A-9869-EEB9-342C57D48195}"/>
              </a:ext>
            </a:extLst>
          </p:cNvPr>
          <p:cNvSpPr/>
          <p:nvPr/>
        </p:nvSpPr>
        <p:spPr>
          <a:xfrm rot="743401">
            <a:off x="9203970" y="776506"/>
            <a:ext cx="2846718" cy="1626197"/>
          </a:xfrm>
          <a:prstGeom prst="irregularSeal2">
            <a:avLst/>
          </a:prstGeom>
          <a:solidFill>
            <a:srgbClr val="FFFFCC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pc="50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nk Free" panose="03080402000500000000" pitchFamily="66" charset="0"/>
              </a:rPr>
              <a:t>False Rumors</a:t>
            </a:r>
            <a:endParaRPr lang="el-GR" b="1" spc="50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4" name="Έκρηξη: 14 ακτίνες 13">
            <a:extLst>
              <a:ext uri="{FF2B5EF4-FFF2-40B4-BE49-F238E27FC236}">
                <a16:creationId xmlns:a16="http://schemas.microsoft.com/office/drawing/2014/main" id="{D36D55C2-F99F-8325-1940-52B7179E840E}"/>
              </a:ext>
            </a:extLst>
          </p:cNvPr>
          <p:cNvSpPr/>
          <p:nvPr/>
        </p:nvSpPr>
        <p:spPr>
          <a:xfrm>
            <a:off x="8852373" y="2781719"/>
            <a:ext cx="3256266" cy="2313956"/>
          </a:xfrm>
          <a:prstGeom prst="irregularSeal2">
            <a:avLst/>
          </a:prstGeom>
          <a:solidFill>
            <a:srgbClr val="F5E4D0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pc="50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nk Free" panose="03080402000500000000" pitchFamily="66" charset="0"/>
              </a:rPr>
              <a:t>Not Giving Credit</a:t>
            </a:r>
            <a:endParaRPr lang="el-GR" b="1" spc="50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4" name="Έκρηξη: 8 ακτίνες 3">
            <a:extLst>
              <a:ext uri="{FF2B5EF4-FFF2-40B4-BE49-F238E27FC236}">
                <a16:creationId xmlns:a16="http://schemas.microsoft.com/office/drawing/2014/main" id="{33C79BF1-C990-52EA-F94F-6E10FF8D7AB8}"/>
              </a:ext>
            </a:extLst>
          </p:cNvPr>
          <p:cNvSpPr/>
          <p:nvPr/>
        </p:nvSpPr>
        <p:spPr>
          <a:xfrm>
            <a:off x="1326074" y="100384"/>
            <a:ext cx="2280222" cy="2368739"/>
          </a:xfrm>
          <a:prstGeom prst="irregularSeal1">
            <a:avLst/>
          </a:prstGeom>
          <a:solidFill>
            <a:srgbClr val="F3A376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b="1" spc="50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nk Free" panose="03080402000500000000" pitchFamily="66" charset="0"/>
              </a:rPr>
              <a:t>Insulting Comments</a:t>
            </a:r>
          </a:p>
        </p:txBody>
      </p:sp>
      <p:sp>
        <p:nvSpPr>
          <p:cNvPr id="7" name="Έκρηξη: 8 ακτίνες 6">
            <a:extLst>
              <a:ext uri="{FF2B5EF4-FFF2-40B4-BE49-F238E27FC236}">
                <a16:creationId xmlns:a16="http://schemas.microsoft.com/office/drawing/2014/main" id="{B7FD4890-7F3D-E621-4605-6EFD986D3E1C}"/>
              </a:ext>
            </a:extLst>
          </p:cNvPr>
          <p:cNvSpPr/>
          <p:nvPr/>
        </p:nvSpPr>
        <p:spPr>
          <a:xfrm>
            <a:off x="6249657" y="4405206"/>
            <a:ext cx="2280222" cy="2368739"/>
          </a:xfrm>
          <a:prstGeom prst="irregularSeal1">
            <a:avLst/>
          </a:prstGeom>
          <a:solidFill>
            <a:srgbClr val="F3A376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b="1" spc="50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nk Free" panose="03080402000500000000" pitchFamily="66" charset="0"/>
              </a:rPr>
              <a:t>Gossiping</a:t>
            </a:r>
          </a:p>
        </p:txBody>
      </p:sp>
      <p:sp>
        <p:nvSpPr>
          <p:cNvPr id="15" name="Έκρηξη: 14 ακτίνες 14">
            <a:extLst>
              <a:ext uri="{FF2B5EF4-FFF2-40B4-BE49-F238E27FC236}">
                <a16:creationId xmlns:a16="http://schemas.microsoft.com/office/drawing/2014/main" id="{7A3B9700-C4F2-008B-EADB-4DB7E0EF66B0}"/>
              </a:ext>
            </a:extLst>
          </p:cNvPr>
          <p:cNvSpPr/>
          <p:nvPr/>
        </p:nvSpPr>
        <p:spPr>
          <a:xfrm>
            <a:off x="691729" y="4593083"/>
            <a:ext cx="2914567" cy="2178572"/>
          </a:xfrm>
          <a:prstGeom prst="irregularSeal2">
            <a:avLst/>
          </a:prstGeom>
          <a:solidFill>
            <a:srgbClr val="F5E4D0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pc="50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nk Free" panose="03080402000500000000" pitchFamily="66" charset="0"/>
              </a:rPr>
              <a:t>Crude</a:t>
            </a:r>
            <a:r>
              <a:rPr lang="en-US" dirty="0">
                <a:solidFill>
                  <a:schemeClr val="tx1"/>
                </a:solidFill>
              </a:rPr>
              <a:t> J</a:t>
            </a:r>
            <a:r>
              <a:rPr lang="en-US" b="1" spc="50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nk Free" panose="03080402000500000000" pitchFamily="66" charset="0"/>
              </a:rPr>
              <a:t>okes</a:t>
            </a:r>
          </a:p>
        </p:txBody>
      </p:sp>
    </p:spTree>
    <p:extLst>
      <p:ext uri="{BB962C8B-B14F-4D97-AF65-F5344CB8AC3E}">
        <p14:creationId xmlns:p14="http://schemas.microsoft.com/office/powerpoint/2010/main" val="163492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500"/>
                            </p:stCondLst>
                            <p:childTnLst>
                              <p:par>
                                <p:cTn id="32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4" grpId="0" animBg="1"/>
      <p:bldP spid="4" grpId="0" animBg="1"/>
      <p:bldP spid="7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72C6AC92-0D3B-F389-3377-F10E92F35D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A87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5" name="Γραφή 24">
                <a:extLst>
                  <a:ext uri="{FF2B5EF4-FFF2-40B4-BE49-F238E27FC236}">
                    <a16:creationId xmlns:a16="http://schemas.microsoft.com/office/drawing/2014/main" id="{5DC5E623-9F38-EDA7-32DE-B82A6A0E0398}"/>
                  </a:ext>
                </a:extLst>
              </p14:cNvPr>
              <p14:cNvContentPartPr/>
              <p14:nvPr/>
            </p14:nvContentPartPr>
            <p14:xfrm>
              <a:off x="9876780" y="5524050"/>
              <a:ext cx="360" cy="360"/>
            </p14:xfrm>
          </p:contentPart>
        </mc:Choice>
        <mc:Fallback xmlns="">
          <p:pic>
            <p:nvPicPr>
              <p:cNvPr id="25" name="Γραφή 24">
                <a:extLst>
                  <a:ext uri="{FF2B5EF4-FFF2-40B4-BE49-F238E27FC236}">
                    <a16:creationId xmlns:a16="http://schemas.microsoft.com/office/drawing/2014/main" id="{5DC5E623-9F38-EDA7-32DE-B82A6A0E039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870660" y="5517930"/>
                <a:ext cx="12600" cy="12600"/>
              </a:xfrm>
              <a:prstGeom prst="rect">
                <a:avLst/>
              </a:prstGeom>
            </p:spPr>
          </p:pic>
        </mc:Fallback>
      </mc:AlternateContent>
      <p:pic>
        <p:nvPicPr>
          <p:cNvPr id="43" name="Εικόνα 42">
            <a:extLst>
              <a:ext uri="{FF2B5EF4-FFF2-40B4-BE49-F238E27FC236}">
                <a16:creationId xmlns:a16="http://schemas.microsoft.com/office/drawing/2014/main" id="{91D6EB3B-AACB-6120-BACA-064EBDF39A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0276" y="2682792"/>
            <a:ext cx="1211135" cy="1624739"/>
          </a:xfrm>
          <a:prstGeom prst="rect">
            <a:avLst/>
          </a:prstGeom>
        </p:spPr>
      </p:pic>
      <p:pic>
        <p:nvPicPr>
          <p:cNvPr id="45" name="Εικόνα 44">
            <a:extLst>
              <a:ext uri="{FF2B5EF4-FFF2-40B4-BE49-F238E27FC236}">
                <a16:creationId xmlns:a16="http://schemas.microsoft.com/office/drawing/2014/main" id="{DD11A183-33A0-1BAD-B500-14E3AE3180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943" y="1085353"/>
            <a:ext cx="865613" cy="1119282"/>
          </a:xfrm>
          <a:prstGeom prst="rect">
            <a:avLst/>
          </a:prstGeom>
        </p:spPr>
      </p:pic>
      <p:pic>
        <p:nvPicPr>
          <p:cNvPr id="47" name="Εικόνα 46">
            <a:extLst>
              <a:ext uri="{FF2B5EF4-FFF2-40B4-BE49-F238E27FC236}">
                <a16:creationId xmlns:a16="http://schemas.microsoft.com/office/drawing/2014/main" id="{AC6F6BA5-DE94-5005-1C80-59F5034D96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689" y="2048287"/>
            <a:ext cx="2162994" cy="2247513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FE741D73-19F5-49EB-C533-AFB3AD9AC0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5332" y="4827414"/>
            <a:ext cx="865613" cy="1119282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3316269C-ED26-CA2B-72CC-AB9CDA0B89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7958" y="841288"/>
            <a:ext cx="865613" cy="1119282"/>
          </a:xfrm>
          <a:prstGeom prst="rect">
            <a:avLst/>
          </a:prstGeom>
        </p:spPr>
      </p:pic>
      <p:pic>
        <p:nvPicPr>
          <p:cNvPr id="14" name="Εικόνα 13">
            <a:extLst>
              <a:ext uri="{FF2B5EF4-FFF2-40B4-BE49-F238E27FC236}">
                <a16:creationId xmlns:a16="http://schemas.microsoft.com/office/drawing/2014/main" id="{E8962D42-A76C-CB3E-A32A-8EA9FCE023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9002" y="3766745"/>
            <a:ext cx="806240" cy="1081571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6DDDF5F6-F357-7535-B177-0285D9C505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2135" y="5466591"/>
            <a:ext cx="806240" cy="1081571"/>
          </a:xfrm>
          <a:prstGeom prst="rect">
            <a:avLst/>
          </a:prstGeom>
        </p:spPr>
      </p:pic>
      <p:pic>
        <p:nvPicPr>
          <p:cNvPr id="20" name="Εικόνα 19">
            <a:extLst>
              <a:ext uri="{FF2B5EF4-FFF2-40B4-BE49-F238E27FC236}">
                <a16:creationId xmlns:a16="http://schemas.microsoft.com/office/drawing/2014/main" id="{E6925587-D1A4-02F8-66D6-70DD7FF91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3441" y="2608393"/>
            <a:ext cx="806240" cy="1081571"/>
          </a:xfrm>
          <a:prstGeom prst="rect">
            <a:avLst/>
          </a:prstGeom>
        </p:spPr>
      </p:pic>
      <p:pic>
        <p:nvPicPr>
          <p:cNvPr id="22" name="Εικόνα 21">
            <a:extLst>
              <a:ext uri="{FF2B5EF4-FFF2-40B4-BE49-F238E27FC236}">
                <a16:creationId xmlns:a16="http://schemas.microsoft.com/office/drawing/2014/main" id="{7B544E63-D2AA-0D10-5270-D0A1FEA326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2466" y="5186819"/>
            <a:ext cx="865613" cy="1119282"/>
          </a:xfrm>
          <a:prstGeom prst="rect">
            <a:avLst/>
          </a:prstGeom>
        </p:spPr>
      </p:pic>
      <p:grpSp>
        <p:nvGrpSpPr>
          <p:cNvPr id="28" name="Ομάδα 27">
            <a:extLst>
              <a:ext uri="{FF2B5EF4-FFF2-40B4-BE49-F238E27FC236}">
                <a16:creationId xmlns:a16="http://schemas.microsoft.com/office/drawing/2014/main" id="{4DB5CD6C-3A65-6859-F82D-F23983E9CF39}"/>
              </a:ext>
            </a:extLst>
          </p:cNvPr>
          <p:cNvGrpSpPr/>
          <p:nvPr/>
        </p:nvGrpSpPr>
        <p:grpSpPr>
          <a:xfrm>
            <a:off x="597592" y="4175208"/>
            <a:ext cx="4782092" cy="2130893"/>
            <a:chOff x="597592" y="4175208"/>
            <a:chExt cx="4782092" cy="2130893"/>
          </a:xfrm>
        </p:grpSpPr>
        <p:pic>
          <p:nvPicPr>
            <p:cNvPr id="9" name="Εικόνα 8">
              <a:extLst>
                <a:ext uri="{FF2B5EF4-FFF2-40B4-BE49-F238E27FC236}">
                  <a16:creationId xmlns:a16="http://schemas.microsoft.com/office/drawing/2014/main" id="{3BC0D695-8680-CAA2-C5D7-963010B4F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45768" y="4175208"/>
              <a:ext cx="865613" cy="1119282"/>
            </a:xfrm>
            <a:prstGeom prst="rect">
              <a:avLst/>
            </a:prstGeom>
          </p:spPr>
        </p:pic>
        <p:pic>
          <p:nvPicPr>
            <p:cNvPr id="16" name="Εικόνα 15">
              <a:extLst>
                <a:ext uri="{FF2B5EF4-FFF2-40B4-BE49-F238E27FC236}">
                  <a16:creationId xmlns:a16="http://schemas.microsoft.com/office/drawing/2014/main" id="{DBDF7FC1-2A61-2857-B167-CAF10991E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3444" y="5224530"/>
              <a:ext cx="806240" cy="1081571"/>
            </a:xfrm>
            <a:prstGeom prst="rect">
              <a:avLst/>
            </a:prstGeom>
          </p:spPr>
        </p:pic>
        <p:pic>
          <p:nvPicPr>
            <p:cNvPr id="44" name="Εικόνα 43">
              <a:extLst>
                <a:ext uri="{FF2B5EF4-FFF2-40B4-BE49-F238E27FC236}">
                  <a16:creationId xmlns:a16="http://schemas.microsoft.com/office/drawing/2014/main" id="{A5AC555C-C7CD-5F1E-76FE-4811CDDE8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7592" y="4983264"/>
              <a:ext cx="806240" cy="1081571"/>
            </a:xfrm>
            <a:prstGeom prst="rect">
              <a:avLst/>
            </a:prstGeom>
          </p:spPr>
        </p:pic>
      </p:grpSp>
      <p:pic>
        <p:nvPicPr>
          <p:cNvPr id="46" name="Εικόνα 45">
            <a:extLst>
              <a:ext uri="{FF2B5EF4-FFF2-40B4-BE49-F238E27FC236}">
                <a16:creationId xmlns:a16="http://schemas.microsoft.com/office/drawing/2014/main" id="{F3F6F178-039E-0E1F-0627-D16F2FA028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4860" y="3639895"/>
            <a:ext cx="1453197" cy="1509981"/>
          </a:xfrm>
          <a:prstGeom prst="rect">
            <a:avLst/>
          </a:prstGeom>
        </p:spPr>
      </p:pic>
      <p:pic>
        <p:nvPicPr>
          <p:cNvPr id="48" name="Εικόνα 47">
            <a:extLst>
              <a:ext uri="{FF2B5EF4-FFF2-40B4-BE49-F238E27FC236}">
                <a16:creationId xmlns:a16="http://schemas.microsoft.com/office/drawing/2014/main" id="{C7F86325-2440-5701-EEB0-CDE59DC187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9359" y="321127"/>
            <a:ext cx="1479438" cy="1537247"/>
          </a:xfrm>
          <a:prstGeom prst="rect">
            <a:avLst/>
          </a:prstGeom>
        </p:spPr>
      </p:pic>
      <p:pic>
        <p:nvPicPr>
          <p:cNvPr id="49" name="Εικόνα 48">
            <a:extLst>
              <a:ext uri="{FF2B5EF4-FFF2-40B4-BE49-F238E27FC236}">
                <a16:creationId xmlns:a16="http://schemas.microsoft.com/office/drawing/2014/main" id="{1C0ADBC7-E916-8AF7-1D05-B0A456DC2D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8223" y="226331"/>
            <a:ext cx="1001711" cy="1040853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ED7C9FF8-F8DD-0F52-D5B7-45B273BC36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38483" y="1610221"/>
            <a:ext cx="810838" cy="1079086"/>
          </a:xfrm>
          <a:prstGeom prst="rect">
            <a:avLst/>
          </a:prstGeom>
        </p:spPr>
      </p:pic>
      <p:grpSp>
        <p:nvGrpSpPr>
          <p:cNvPr id="26" name="Ομάδα 25">
            <a:extLst>
              <a:ext uri="{FF2B5EF4-FFF2-40B4-BE49-F238E27FC236}">
                <a16:creationId xmlns:a16="http://schemas.microsoft.com/office/drawing/2014/main" id="{D55476C8-0308-DCF7-8D36-BBCF4D282E0A}"/>
              </a:ext>
            </a:extLst>
          </p:cNvPr>
          <p:cNvGrpSpPr/>
          <p:nvPr/>
        </p:nvGrpSpPr>
        <p:grpSpPr>
          <a:xfrm>
            <a:off x="7083012" y="682177"/>
            <a:ext cx="3716182" cy="3916661"/>
            <a:chOff x="7083012" y="682177"/>
            <a:chExt cx="3716182" cy="3916661"/>
          </a:xfrm>
        </p:grpSpPr>
        <p:pic>
          <p:nvPicPr>
            <p:cNvPr id="19" name="Εικόνα 18">
              <a:extLst>
                <a:ext uri="{FF2B5EF4-FFF2-40B4-BE49-F238E27FC236}">
                  <a16:creationId xmlns:a16="http://schemas.microsoft.com/office/drawing/2014/main" id="{09540F15-A5C5-7B4B-C3F3-07B42549F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09186" y="1709439"/>
              <a:ext cx="806240" cy="1081571"/>
            </a:xfrm>
            <a:prstGeom prst="rect">
              <a:avLst/>
            </a:prstGeom>
          </p:spPr>
        </p:pic>
        <p:pic>
          <p:nvPicPr>
            <p:cNvPr id="23" name="Εικόνα 22">
              <a:extLst>
                <a:ext uri="{FF2B5EF4-FFF2-40B4-BE49-F238E27FC236}">
                  <a16:creationId xmlns:a16="http://schemas.microsoft.com/office/drawing/2014/main" id="{9C7AC6E1-4C54-C1A0-A089-C5E1CEBB7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064590" y="2869359"/>
              <a:ext cx="865613" cy="1119282"/>
            </a:xfrm>
            <a:prstGeom prst="rect">
              <a:avLst/>
            </a:prstGeom>
          </p:spPr>
        </p:pic>
        <p:pic>
          <p:nvPicPr>
            <p:cNvPr id="31" name="Εικόνα 30">
              <a:extLst>
                <a:ext uri="{FF2B5EF4-FFF2-40B4-BE49-F238E27FC236}">
                  <a16:creationId xmlns:a16="http://schemas.microsoft.com/office/drawing/2014/main" id="{6B2E35C4-C877-5E54-474F-7CD193D79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83012" y="682177"/>
              <a:ext cx="865613" cy="1119282"/>
            </a:xfrm>
            <a:prstGeom prst="rect">
              <a:avLst/>
            </a:prstGeom>
          </p:spPr>
        </p:pic>
        <p:pic>
          <p:nvPicPr>
            <p:cNvPr id="33" name="Εικόνα 32">
              <a:extLst>
                <a:ext uri="{FF2B5EF4-FFF2-40B4-BE49-F238E27FC236}">
                  <a16:creationId xmlns:a16="http://schemas.microsoft.com/office/drawing/2014/main" id="{9A2150DF-119A-9B4D-90D6-D5756BA5A3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43973" y="945576"/>
              <a:ext cx="865613" cy="1119282"/>
            </a:xfrm>
            <a:prstGeom prst="rect">
              <a:avLst/>
            </a:prstGeom>
          </p:spPr>
        </p:pic>
        <p:pic>
          <p:nvPicPr>
            <p:cNvPr id="5" name="Εικόνα 4">
              <a:extLst>
                <a:ext uri="{FF2B5EF4-FFF2-40B4-BE49-F238E27FC236}">
                  <a16:creationId xmlns:a16="http://schemas.microsoft.com/office/drawing/2014/main" id="{A4705A44-17C7-2E08-C8E6-52E340BEE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988356" y="3519752"/>
              <a:ext cx="810838" cy="1079086"/>
            </a:xfrm>
            <a:prstGeom prst="rect">
              <a:avLst/>
            </a:prstGeom>
          </p:spPr>
        </p:pic>
      </p:grpSp>
      <p:grpSp>
        <p:nvGrpSpPr>
          <p:cNvPr id="27" name="Ομάδα 26">
            <a:extLst>
              <a:ext uri="{FF2B5EF4-FFF2-40B4-BE49-F238E27FC236}">
                <a16:creationId xmlns:a16="http://schemas.microsoft.com/office/drawing/2014/main" id="{06A90F4E-8084-335B-33A8-97E641D8168B}"/>
              </a:ext>
            </a:extLst>
          </p:cNvPr>
          <p:cNvGrpSpPr/>
          <p:nvPr/>
        </p:nvGrpSpPr>
        <p:grpSpPr>
          <a:xfrm>
            <a:off x="6348079" y="2478357"/>
            <a:ext cx="4418258" cy="4272836"/>
            <a:chOff x="6348079" y="2478357"/>
            <a:chExt cx="4418258" cy="4272836"/>
          </a:xfrm>
        </p:grpSpPr>
        <p:pic>
          <p:nvPicPr>
            <p:cNvPr id="10" name="Εικόνα 9">
              <a:extLst>
                <a:ext uri="{FF2B5EF4-FFF2-40B4-BE49-F238E27FC236}">
                  <a16:creationId xmlns:a16="http://schemas.microsoft.com/office/drawing/2014/main" id="{39AD33DD-E37C-C511-3588-7C793EF30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37429" y="2478357"/>
              <a:ext cx="865613" cy="1119282"/>
            </a:xfrm>
            <a:prstGeom prst="rect">
              <a:avLst/>
            </a:prstGeom>
          </p:spPr>
        </p:pic>
        <p:pic>
          <p:nvPicPr>
            <p:cNvPr id="13" name="Εικόνα 12">
              <a:extLst>
                <a:ext uri="{FF2B5EF4-FFF2-40B4-BE49-F238E27FC236}">
                  <a16:creationId xmlns:a16="http://schemas.microsoft.com/office/drawing/2014/main" id="{EF1AECE3-7486-2B11-4015-87C9AAF345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48079" y="3535024"/>
              <a:ext cx="806240" cy="1081571"/>
            </a:xfrm>
            <a:prstGeom prst="rect">
              <a:avLst/>
            </a:prstGeom>
          </p:spPr>
        </p:pic>
        <p:pic>
          <p:nvPicPr>
            <p:cNvPr id="18" name="Εικόνα 17">
              <a:extLst>
                <a:ext uri="{FF2B5EF4-FFF2-40B4-BE49-F238E27FC236}">
                  <a16:creationId xmlns:a16="http://schemas.microsoft.com/office/drawing/2014/main" id="{9A04F832-E64D-3A09-C232-3508B76C6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579" y="5186529"/>
              <a:ext cx="806240" cy="1081571"/>
            </a:xfrm>
            <a:prstGeom prst="rect">
              <a:avLst/>
            </a:prstGeom>
          </p:spPr>
        </p:pic>
        <p:pic>
          <p:nvPicPr>
            <p:cNvPr id="21" name="Εικόνα 20">
              <a:extLst>
                <a:ext uri="{FF2B5EF4-FFF2-40B4-BE49-F238E27FC236}">
                  <a16:creationId xmlns:a16="http://schemas.microsoft.com/office/drawing/2014/main" id="{75B5E22D-ED65-57C5-6D9D-8D5653004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06271" y="4175208"/>
              <a:ext cx="865613" cy="1119282"/>
            </a:xfrm>
            <a:prstGeom prst="rect">
              <a:avLst/>
            </a:prstGeom>
          </p:spPr>
        </p:pic>
        <p:pic>
          <p:nvPicPr>
            <p:cNvPr id="42" name="Εικόνα 41">
              <a:extLst>
                <a:ext uri="{FF2B5EF4-FFF2-40B4-BE49-F238E27FC236}">
                  <a16:creationId xmlns:a16="http://schemas.microsoft.com/office/drawing/2014/main" id="{EC294C93-5A49-FCC4-C5C0-C95EA0423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45272" y="4683744"/>
              <a:ext cx="806240" cy="1081571"/>
            </a:xfrm>
            <a:prstGeom prst="rect">
              <a:avLst/>
            </a:prstGeom>
          </p:spPr>
        </p:pic>
        <p:pic>
          <p:nvPicPr>
            <p:cNvPr id="50" name="Εικόνα 49">
              <a:extLst>
                <a:ext uri="{FF2B5EF4-FFF2-40B4-BE49-F238E27FC236}">
                  <a16:creationId xmlns:a16="http://schemas.microsoft.com/office/drawing/2014/main" id="{29B1AB8A-AAD6-DEF7-CFEF-D7467640F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80396" y="5340340"/>
              <a:ext cx="1188290" cy="1234722"/>
            </a:xfrm>
            <a:prstGeom prst="rect">
              <a:avLst/>
            </a:prstGeom>
          </p:spPr>
        </p:pic>
        <p:pic>
          <p:nvPicPr>
            <p:cNvPr id="6" name="Εικόνα 5">
              <a:extLst>
                <a:ext uri="{FF2B5EF4-FFF2-40B4-BE49-F238E27FC236}">
                  <a16:creationId xmlns:a16="http://schemas.microsoft.com/office/drawing/2014/main" id="{E08B5DAD-06F8-1420-7C94-22562605F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955499" y="5672107"/>
              <a:ext cx="810838" cy="1079086"/>
            </a:xfrm>
            <a:prstGeom prst="rect">
              <a:avLst/>
            </a:prstGeom>
          </p:spPr>
        </p:pic>
      </p:grpSp>
      <p:grpSp>
        <p:nvGrpSpPr>
          <p:cNvPr id="30" name="Ομάδα 29">
            <a:extLst>
              <a:ext uri="{FF2B5EF4-FFF2-40B4-BE49-F238E27FC236}">
                <a16:creationId xmlns:a16="http://schemas.microsoft.com/office/drawing/2014/main" id="{AA30CAB2-F6AC-9757-6545-E51FB4C8A67D}"/>
              </a:ext>
            </a:extLst>
          </p:cNvPr>
          <p:cNvGrpSpPr/>
          <p:nvPr/>
        </p:nvGrpSpPr>
        <p:grpSpPr>
          <a:xfrm>
            <a:off x="1941738" y="262310"/>
            <a:ext cx="4500711" cy="3314897"/>
            <a:chOff x="1941738" y="262310"/>
            <a:chExt cx="4500711" cy="3314897"/>
          </a:xfrm>
        </p:grpSpPr>
        <p:grpSp>
          <p:nvGrpSpPr>
            <p:cNvPr id="29" name="Ομάδα 28">
              <a:extLst>
                <a:ext uri="{FF2B5EF4-FFF2-40B4-BE49-F238E27FC236}">
                  <a16:creationId xmlns:a16="http://schemas.microsoft.com/office/drawing/2014/main" id="{252085BB-EA8C-5EEB-D5B3-DB5E069E6BEA}"/>
                </a:ext>
              </a:extLst>
            </p:cNvPr>
            <p:cNvGrpSpPr/>
            <p:nvPr/>
          </p:nvGrpSpPr>
          <p:grpSpPr>
            <a:xfrm>
              <a:off x="1941738" y="262310"/>
              <a:ext cx="3452484" cy="3314897"/>
              <a:chOff x="1941738" y="262310"/>
              <a:chExt cx="3452484" cy="3314897"/>
            </a:xfrm>
          </p:grpSpPr>
          <p:pic>
            <p:nvPicPr>
              <p:cNvPr id="11" name="Εικόνα 10">
                <a:extLst>
                  <a:ext uri="{FF2B5EF4-FFF2-40B4-BE49-F238E27FC236}">
                    <a16:creationId xmlns:a16="http://schemas.microsoft.com/office/drawing/2014/main" id="{52441724-2C96-8B61-9E38-E18A5D9FBC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28609" y="2457925"/>
                <a:ext cx="865613" cy="1119282"/>
              </a:xfrm>
              <a:prstGeom prst="rect">
                <a:avLst/>
              </a:prstGeom>
            </p:spPr>
          </p:pic>
          <p:pic>
            <p:nvPicPr>
              <p:cNvPr id="17" name="Εικόνα 16">
                <a:extLst>
                  <a:ext uri="{FF2B5EF4-FFF2-40B4-BE49-F238E27FC236}">
                    <a16:creationId xmlns:a16="http://schemas.microsoft.com/office/drawing/2014/main" id="{6528A62C-B399-0B08-C56B-0FFB3D0282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20394" y="1152510"/>
                <a:ext cx="806240" cy="1081571"/>
              </a:xfrm>
              <a:prstGeom prst="rect">
                <a:avLst/>
              </a:prstGeom>
            </p:spPr>
          </p:pic>
          <p:pic>
            <p:nvPicPr>
              <p:cNvPr id="3" name="Εικόνα 2">
                <a:extLst>
                  <a:ext uri="{FF2B5EF4-FFF2-40B4-BE49-F238E27FC236}">
                    <a16:creationId xmlns:a16="http://schemas.microsoft.com/office/drawing/2014/main" id="{EDE32C01-46E2-EAA4-29C1-2C881491DB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56599" y="262310"/>
                <a:ext cx="810838" cy="1079086"/>
              </a:xfrm>
              <a:prstGeom prst="rect">
                <a:avLst/>
              </a:prstGeom>
            </p:spPr>
          </p:pic>
          <p:pic>
            <p:nvPicPr>
              <p:cNvPr id="7" name="Εικόνα 6">
                <a:extLst>
                  <a:ext uri="{FF2B5EF4-FFF2-40B4-BE49-F238E27FC236}">
                    <a16:creationId xmlns:a16="http://schemas.microsoft.com/office/drawing/2014/main" id="{D51DCFF6-EE3F-2A99-D848-167DBC1003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41738" y="499306"/>
                <a:ext cx="810838" cy="1079086"/>
              </a:xfrm>
              <a:prstGeom prst="rect">
                <a:avLst/>
              </a:prstGeom>
            </p:spPr>
          </p:pic>
        </p:grpSp>
        <p:pic>
          <p:nvPicPr>
            <p:cNvPr id="24" name="Εικόνα 23">
              <a:extLst>
                <a:ext uri="{FF2B5EF4-FFF2-40B4-BE49-F238E27FC236}">
                  <a16:creationId xmlns:a16="http://schemas.microsoft.com/office/drawing/2014/main" id="{FB0D960B-9FE8-036C-FD89-B0977674C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31611" y="2307524"/>
              <a:ext cx="810838" cy="10790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02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6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1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1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6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6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6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76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36BB6401-BEF6-8218-F104-653F75D4F6DF}"/>
              </a:ext>
            </a:extLst>
          </p:cNvPr>
          <p:cNvSpPr/>
          <p:nvPr/>
        </p:nvSpPr>
        <p:spPr>
          <a:xfrm>
            <a:off x="1045625" y="1222898"/>
            <a:ext cx="3958700" cy="3063351"/>
          </a:xfrm>
          <a:prstGeom prst="rect">
            <a:avLst/>
          </a:prstGeom>
          <a:solidFill>
            <a:srgbClr val="F3A3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Perception</a:t>
            </a:r>
            <a:endParaRPr lang="el-GR" sz="5400" b="1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4B6D9EF1-76E8-2F15-35C6-0C04AC4C14FC}"/>
              </a:ext>
            </a:extLst>
          </p:cNvPr>
          <p:cNvSpPr/>
          <p:nvPr/>
        </p:nvSpPr>
        <p:spPr>
          <a:xfrm>
            <a:off x="7061725" y="1222898"/>
            <a:ext cx="3958700" cy="3063351"/>
          </a:xfrm>
          <a:prstGeom prst="rect">
            <a:avLst/>
          </a:prstGeom>
          <a:solidFill>
            <a:srgbClr val="F3A3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Tolerance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7200" b="1" dirty="0">
                <a:solidFill>
                  <a:prstClr val="white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48EA1F-F646-E236-50CF-BD0418AC9622}"/>
              </a:ext>
            </a:extLst>
          </p:cNvPr>
          <p:cNvSpPr txBox="1"/>
          <p:nvPr/>
        </p:nvSpPr>
        <p:spPr>
          <a:xfrm>
            <a:off x="5381625" y="1895475"/>
            <a:ext cx="152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F0A175"/>
                </a:solidFill>
              </a:rPr>
              <a:t>&amp;</a:t>
            </a:r>
            <a:endParaRPr lang="el-GR" sz="9600" dirty="0">
              <a:solidFill>
                <a:srgbClr val="F0A175"/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14DF9F00-6DF4-E092-7130-881C441C2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9941" y="3826895"/>
            <a:ext cx="2634445" cy="273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47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A1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5" name="Γραφή 24">
                <a:extLst>
                  <a:ext uri="{FF2B5EF4-FFF2-40B4-BE49-F238E27FC236}">
                    <a16:creationId xmlns:a16="http://schemas.microsoft.com/office/drawing/2014/main" id="{5DC5E623-9F38-EDA7-32DE-B82A6A0E0398}"/>
                  </a:ext>
                </a:extLst>
              </p14:cNvPr>
              <p14:cNvContentPartPr/>
              <p14:nvPr/>
            </p14:nvContentPartPr>
            <p14:xfrm>
              <a:off x="9876780" y="5524050"/>
              <a:ext cx="360" cy="360"/>
            </p14:xfrm>
          </p:contentPart>
        </mc:Choice>
        <mc:Fallback xmlns="">
          <p:pic>
            <p:nvPicPr>
              <p:cNvPr id="25" name="Γραφή 24">
                <a:extLst>
                  <a:ext uri="{FF2B5EF4-FFF2-40B4-BE49-F238E27FC236}">
                    <a16:creationId xmlns:a16="http://schemas.microsoft.com/office/drawing/2014/main" id="{5DC5E623-9F38-EDA7-32DE-B82A6A0E039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870660" y="5517930"/>
                <a:ext cx="12600" cy="1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4" name="Ομάδα 3">
            <a:extLst>
              <a:ext uri="{FF2B5EF4-FFF2-40B4-BE49-F238E27FC236}">
                <a16:creationId xmlns:a16="http://schemas.microsoft.com/office/drawing/2014/main" id="{305D37C4-D0B2-5273-EC79-173C90F073DC}"/>
              </a:ext>
            </a:extLst>
          </p:cNvPr>
          <p:cNvGrpSpPr/>
          <p:nvPr/>
        </p:nvGrpSpPr>
        <p:grpSpPr>
          <a:xfrm>
            <a:off x="4029655" y="495310"/>
            <a:ext cx="4132688" cy="923330"/>
            <a:chOff x="3963793" y="484260"/>
            <a:chExt cx="4132688" cy="923330"/>
          </a:xfrm>
        </p:grpSpPr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041F2488-CDEE-5F06-9AE1-BEBF36E645A1}"/>
                </a:ext>
              </a:extLst>
            </p:cNvPr>
            <p:cNvSpPr/>
            <p:nvPr/>
          </p:nvSpPr>
          <p:spPr>
            <a:xfrm>
              <a:off x="4758708" y="484260"/>
              <a:ext cx="3337773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Agency FB" panose="020B0503020202020204" pitchFamily="34" charset="0"/>
                  <a:cs typeface="Aharoni" panose="020F0502020204030204" pitchFamily="2" charset="-79"/>
                </a:rPr>
                <a:t>The MOUTZA</a:t>
              </a:r>
              <a:endParaRPr lang="el-GR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haroni" panose="020F0502020204030204" pitchFamily="2" charset="-79"/>
              </a:endParaRPr>
            </a:p>
          </p:txBody>
        </p:sp>
        <p:pic>
          <p:nvPicPr>
            <p:cNvPr id="8" name="Εικόνα 7">
              <a:extLst>
                <a:ext uri="{FF2B5EF4-FFF2-40B4-BE49-F238E27FC236}">
                  <a16:creationId xmlns:a16="http://schemas.microsoft.com/office/drawing/2014/main" id="{EFC33C15-7309-86F2-08DE-8393B2EC1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63793" y="711704"/>
              <a:ext cx="704480" cy="468443"/>
            </a:xfrm>
            <a:prstGeom prst="rect">
              <a:avLst/>
            </a:prstGeom>
          </p:spPr>
        </p:pic>
      </p:grp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A15742A4-39F0-674D-BDE4-38CD224F9D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2245" y="1418640"/>
            <a:ext cx="4927509" cy="543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979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36BB6401-BEF6-8218-F104-653F75D4F6DF}"/>
              </a:ext>
            </a:extLst>
          </p:cNvPr>
          <p:cNvSpPr/>
          <p:nvPr/>
        </p:nvSpPr>
        <p:spPr>
          <a:xfrm>
            <a:off x="994300" y="1222899"/>
            <a:ext cx="4856086" cy="4412201"/>
          </a:xfrm>
          <a:prstGeom prst="rect">
            <a:avLst/>
          </a:prstGeom>
          <a:solidFill>
            <a:srgbClr val="F3A3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/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Uncivil Behavior</a:t>
            </a:r>
          </a:p>
          <a:p>
            <a:pPr algn="ctr"/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/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98%</a:t>
            </a:r>
            <a:endParaRPr lang="el-GR" sz="7200" b="1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4B6D9EF1-76E8-2F15-35C6-0C04AC4C14FC}"/>
              </a:ext>
            </a:extLst>
          </p:cNvPr>
          <p:cNvSpPr/>
          <p:nvPr/>
        </p:nvSpPr>
        <p:spPr>
          <a:xfrm>
            <a:off x="6096000" y="1222898"/>
            <a:ext cx="4856086" cy="4412201"/>
          </a:xfrm>
          <a:prstGeom prst="rect">
            <a:avLst/>
          </a:prstGeom>
          <a:solidFill>
            <a:srgbClr val="F3A3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Treated Rudely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Once a week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2011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50%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1998: </a:t>
            </a:r>
            <a:r>
              <a:rPr lang="en-US" sz="7200" b="1" dirty="0">
                <a:solidFill>
                  <a:prstClr val="white"/>
                </a:solidFill>
                <a:latin typeface="Calibri" panose="020F0502020204030204"/>
              </a:rPr>
              <a:t>25%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0B0FAD-CB75-BC18-EA62-E17A64C455B2}"/>
              </a:ext>
            </a:extLst>
          </p:cNvPr>
          <p:cNvSpPr txBox="1"/>
          <p:nvPr/>
        </p:nvSpPr>
        <p:spPr>
          <a:xfrm>
            <a:off x="3336830" y="6250062"/>
            <a:ext cx="55041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solidFill>
                  <a:srgbClr val="F0A175"/>
                </a:solidFill>
              </a:rPr>
              <a:t>(The Price of Incivility, Harvard Business Review, 2013)</a:t>
            </a:r>
            <a:endParaRPr lang="el-GR" sz="1400" i="1" dirty="0">
              <a:solidFill>
                <a:srgbClr val="F0A1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851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B782BBFA-E018-B848-CB2F-F181D37A33C4}"/>
              </a:ext>
            </a:extLst>
          </p:cNvPr>
          <p:cNvSpPr/>
          <p:nvPr/>
        </p:nvSpPr>
        <p:spPr>
          <a:xfrm>
            <a:off x="7623403" y="831002"/>
            <a:ext cx="3676483" cy="2226413"/>
          </a:xfrm>
          <a:prstGeom prst="rect">
            <a:avLst/>
          </a:prstGeom>
          <a:solidFill>
            <a:srgbClr val="F3A376"/>
          </a:solidFill>
          <a:ln>
            <a:solidFill>
              <a:srgbClr val="FAA8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Ορθογώνιο 14">
            <a:extLst>
              <a:ext uri="{FF2B5EF4-FFF2-40B4-BE49-F238E27FC236}">
                <a16:creationId xmlns:a16="http://schemas.microsoft.com/office/drawing/2014/main" id="{DFE623DC-AFE4-07ED-034C-AAE0F30119DC}"/>
              </a:ext>
            </a:extLst>
          </p:cNvPr>
          <p:cNvSpPr/>
          <p:nvPr/>
        </p:nvSpPr>
        <p:spPr>
          <a:xfrm>
            <a:off x="904180" y="831001"/>
            <a:ext cx="3676483" cy="2226413"/>
          </a:xfrm>
          <a:prstGeom prst="rect">
            <a:avLst/>
          </a:prstGeom>
          <a:solidFill>
            <a:srgbClr val="F3A376"/>
          </a:solidFill>
          <a:ln>
            <a:solidFill>
              <a:srgbClr val="FAA8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D8414D8-A37A-B39B-0CD8-95878C572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113" y="1332960"/>
            <a:ext cx="10105933" cy="1718543"/>
          </a:xfrm>
        </p:spPr>
        <p:txBody>
          <a:bodyPr>
            <a:normAutofit/>
          </a:bodyPr>
          <a:lstStyle/>
          <a:p>
            <a:r>
              <a:rPr lang="en-US" sz="7200" dirty="0">
                <a:solidFill>
                  <a:schemeClr val="bg1"/>
                </a:solidFill>
              </a:rPr>
              <a:t>Incivility</a:t>
            </a:r>
            <a:r>
              <a:rPr lang="en-US" sz="7200" dirty="0"/>
              <a:t>  </a:t>
            </a:r>
            <a:r>
              <a:rPr lang="en-US" sz="7200" dirty="0">
                <a:solidFill>
                  <a:schemeClr val="bg1"/>
                </a:solidFill>
              </a:rPr>
              <a:t>               </a:t>
            </a:r>
            <a:r>
              <a:rPr lang="el-GR" sz="7200" dirty="0">
                <a:solidFill>
                  <a:schemeClr val="bg1"/>
                </a:solidFill>
              </a:rPr>
              <a:t>Β</a:t>
            </a:r>
            <a:r>
              <a:rPr lang="en-US" sz="7200" dirty="0" err="1">
                <a:solidFill>
                  <a:schemeClr val="bg1"/>
                </a:solidFill>
              </a:rPr>
              <a:t>ullying</a:t>
            </a:r>
            <a:endParaRPr lang="el-GR" sz="7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5" name="Γραφή 24">
                <a:extLst>
                  <a:ext uri="{FF2B5EF4-FFF2-40B4-BE49-F238E27FC236}">
                    <a16:creationId xmlns:a16="http://schemas.microsoft.com/office/drawing/2014/main" id="{5DC5E623-9F38-EDA7-32DE-B82A6A0E0398}"/>
                  </a:ext>
                </a:extLst>
              </p14:cNvPr>
              <p14:cNvContentPartPr/>
              <p14:nvPr/>
            </p14:nvContentPartPr>
            <p14:xfrm>
              <a:off x="9876780" y="5524050"/>
              <a:ext cx="360" cy="360"/>
            </p14:xfrm>
          </p:contentPart>
        </mc:Choice>
        <mc:Fallback xmlns="">
          <p:pic>
            <p:nvPicPr>
              <p:cNvPr id="25" name="Γραφή 24">
                <a:extLst>
                  <a:ext uri="{FF2B5EF4-FFF2-40B4-BE49-F238E27FC236}">
                    <a16:creationId xmlns:a16="http://schemas.microsoft.com/office/drawing/2014/main" id="{5DC5E623-9F38-EDA7-32DE-B82A6A0E039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870660" y="5517930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Ισοσκελές τρίγωνο 1">
            <a:extLst>
              <a:ext uri="{FF2B5EF4-FFF2-40B4-BE49-F238E27FC236}">
                <a16:creationId xmlns:a16="http://schemas.microsoft.com/office/drawing/2014/main" id="{233DE14D-9B7F-899B-E9F2-944CD73B5026}"/>
              </a:ext>
            </a:extLst>
          </p:cNvPr>
          <p:cNvSpPr/>
          <p:nvPr/>
        </p:nvSpPr>
        <p:spPr>
          <a:xfrm rot="5400000">
            <a:off x="5060067" y="1793287"/>
            <a:ext cx="372862" cy="30184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Ισοσκελές τρίγωνο 3">
            <a:extLst>
              <a:ext uri="{FF2B5EF4-FFF2-40B4-BE49-F238E27FC236}">
                <a16:creationId xmlns:a16="http://schemas.microsoft.com/office/drawing/2014/main" id="{2C84F3A7-A5B7-E2F1-FE4F-168F2AF900C4}"/>
              </a:ext>
            </a:extLst>
          </p:cNvPr>
          <p:cNvSpPr/>
          <p:nvPr/>
        </p:nvSpPr>
        <p:spPr>
          <a:xfrm rot="5400000">
            <a:off x="5443302" y="1793287"/>
            <a:ext cx="372862" cy="30184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Ισοσκελές τρίγωνο 4">
            <a:extLst>
              <a:ext uri="{FF2B5EF4-FFF2-40B4-BE49-F238E27FC236}">
                <a16:creationId xmlns:a16="http://schemas.microsoft.com/office/drawing/2014/main" id="{6CBB1CD4-B2EB-AC40-35A5-89F8DBD8CD87}"/>
              </a:ext>
            </a:extLst>
          </p:cNvPr>
          <p:cNvSpPr/>
          <p:nvPr/>
        </p:nvSpPr>
        <p:spPr>
          <a:xfrm rot="16200000" flipV="1">
            <a:off x="4656827" y="1793287"/>
            <a:ext cx="372862" cy="30184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8A8FCA-FFB3-2F94-6AA7-1BE0C7555ED8}"/>
              </a:ext>
            </a:extLst>
          </p:cNvPr>
          <p:cNvSpPr txBox="1"/>
          <p:nvPr/>
        </p:nvSpPr>
        <p:spPr>
          <a:xfrm>
            <a:off x="833202" y="6158422"/>
            <a:ext cx="10534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0" i="0" dirty="0">
                <a:solidFill>
                  <a:srgbClr val="F3A875"/>
                </a:solidFill>
                <a:effectLst/>
                <a:latin typeface="-apple-system"/>
              </a:rPr>
              <a:t>Holm, K., </a:t>
            </a:r>
            <a:r>
              <a:rPr lang="en-US" sz="1400" b="0" i="0" dirty="0" err="1">
                <a:solidFill>
                  <a:srgbClr val="F3A875"/>
                </a:solidFill>
                <a:effectLst/>
                <a:latin typeface="-apple-system"/>
              </a:rPr>
              <a:t>Torkelson</a:t>
            </a:r>
            <a:r>
              <a:rPr lang="en-US" sz="1400" b="0" i="0" dirty="0">
                <a:solidFill>
                  <a:srgbClr val="F3A875"/>
                </a:solidFill>
                <a:effectLst/>
                <a:latin typeface="-apple-system"/>
              </a:rPr>
              <a:t>, E. &amp; </a:t>
            </a:r>
            <a:r>
              <a:rPr lang="en-US" sz="1400" b="0" i="0" dirty="0" err="1">
                <a:solidFill>
                  <a:srgbClr val="F3A875"/>
                </a:solidFill>
                <a:effectLst/>
                <a:latin typeface="-apple-system"/>
              </a:rPr>
              <a:t>Bäckström</a:t>
            </a:r>
            <a:r>
              <a:rPr lang="en-US" sz="1400" b="0" i="0" dirty="0">
                <a:solidFill>
                  <a:srgbClr val="F3A875"/>
                </a:solidFill>
                <a:effectLst/>
                <a:latin typeface="-apple-system"/>
              </a:rPr>
              <a:t>, M. Workplace incivility as a risk factor for workplace bullying and psychological well-being: a longitudinal study of targets and bystanders in a sample of </a:t>
            </a:r>
            <a:r>
              <a:rPr lang="en-US" sz="1400" b="0" i="0" dirty="0" err="1">
                <a:solidFill>
                  <a:srgbClr val="F3A875"/>
                </a:solidFill>
                <a:effectLst/>
                <a:latin typeface="-apple-system"/>
              </a:rPr>
              <a:t>swedish</a:t>
            </a:r>
            <a:r>
              <a:rPr lang="en-US" sz="1400" b="0" i="0" dirty="0">
                <a:solidFill>
                  <a:srgbClr val="F3A875"/>
                </a:solidFill>
                <a:effectLst/>
                <a:latin typeface="-apple-system"/>
              </a:rPr>
              <a:t> engineers. </a:t>
            </a:r>
            <a:r>
              <a:rPr lang="en-US" sz="1400" b="0" i="1" dirty="0">
                <a:solidFill>
                  <a:srgbClr val="F3A875"/>
                </a:solidFill>
                <a:effectLst/>
                <a:latin typeface="-apple-system"/>
              </a:rPr>
              <a:t>BMC Psychol</a:t>
            </a:r>
            <a:r>
              <a:rPr lang="en-US" sz="1400" b="0" i="0" dirty="0">
                <a:solidFill>
                  <a:srgbClr val="F3A875"/>
                </a:solidFill>
                <a:effectLst/>
                <a:latin typeface="-apple-system"/>
              </a:rPr>
              <a:t> </a:t>
            </a:r>
            <a:r>
              <a:rPr lang="en-US" sz="1400" b="1" i="0" dirty="0">
                <a:solidFill>
                  <a:srgbClr val="F3A875"/>
                </a:solidFill>
                <a:effectLst/>
                <a:latin typeface="-apple-system"/>
              </a:rPr>
              <a:t>10</a:t>
            </a:r>
            <a:r>
              <a:rPr lang="en-US" sz="1400" b="0" i="0" dirty="0">
                <a:solidFill>
                  <a:srgbClr val="F3A875"/>
                </a:solidFill>
                <a:effectLst/>
                <a:latin typeface="-apple-system"/>
              </a:rPr>
              <a:t>, 299 (2022). https://doi.org/10.1186/s40359-022-00996-1</a:t>
            </a:r>
            <a:endParaRPr lang="el-GR" sz="1400" dirty="0">
              <a:solidFill>
                <a:srgbClr val="F3A875"/>
              </a:solidFill>
            </a:endParaRPr>
          </a:p>
        </p:txBody>
      </p:sp>
      <p:pic>
        <p:nvPicPr>
          <p:cNvPr id="13" name="Εικόνα 12" descr="Εικόνα που περιέχει ρολόι, εικονογράφηση&#10;&#10;Περιγραφή που δημιουργήθηκε αυτόματα">
            <a:extLst>
              <a:ext uri="{FF2B5EF4-FFF2-40B4-BE49-F238E27FC236}">
                <a16:creationId xmlns:a16="http://schemas.microsoft.com/office/drawing/2014/main" id="{B9C164FF-BB0A-84A2-3973-05959B2E9C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6"/>
          <a:stretch/>
        </p:blipFill>
        <p:spPr>
          <a:xfrm>
            <a:off x="5862047" y="825090"/>
            <a:ext cx="1712861" cy="1865376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25E27824-DA38-7944-63F9-1D84268282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0544" y="3392488"/>
            <a:ext cx="3010320" cy="254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64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 animBg="1"/>
      <p:bldP spid="2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A1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6072B82-2606-9361-0354-FDF84F9E08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190658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Kalinga" panose="020B0502040204020203" pitchFamily="34" charset="0"/>
                <a:cs typeface="Kalinga" panose="020B0502040204020203" pitchFamily="34" charset="0"/>
              </a:rPr>
              <a:t>Effects of incivility in the workplace </a:t>
            </a:r>
            <a:br>
              <a:rPr lang="en-US" dirty="0">
                <a:solidFill>
                  <a:schemeClr val="bg1"/>
                </a:solidFill>
                <a:latin typeface="Kalinga" panose="020B0502040204020203" pitchFamily="34" charset="0"/>
                <a:cs typeface="Kalinga" panose="020B0502040204020203" pitchFamily="34" charset="0"/>
              </a:rPr>
            </a:br>
            <a:endParaRPr lang="el-GR" dirty="0">
              <a:solidFill>
                <a:schemeClr val="bg1"/>
              </a:solidFill>
              <a:cs typeface="Kalinga" panose="020B0502040204020203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5" name="Γραφή 24">
                <a:extLst>
                  <a:ext uri="{FF2B5EF4-FFF2-40B4-BE49-F238E27FC236}">
                    <a16:creationId xmlns:a16="http://schemas.microsoft.com/office/drawing/2014/main" id="{5DC5E623-9F38-EDA7-32DE-B82A6A0E0398}"/>
                  </a:ext>
                </a:extLst>
              </p14:cNvPr>
              <p14:cNvContentPartPr/>
              <p14:nvPr/>
            </p14:nvContentPartPr>
            <p14:xfrm>
              <a:off x="9876780" y="5524050"/>
              <a:ext cx="360" cy="360"/>
            </p14:xfrm>
          </p:contentPart>
        </mc:Choice>
        <mc:Fallback xmlns="">
          <p:pic>
            <p:nvPicPr>
              <p:cNvPr id="25" name="Γραφή 24">
                <a:extLst>
                  <a:ext uri="{FF2B5EF4-FFF2-40B4-BE49-F238E27FC236}">
                    <a16:creationId xmlns:a16="http://schemas.microsoft.com/office/drawing/2014/main" id="{5DC5E623-9F38-EDA7-32DE-B82A6A0E039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870660" y="5517930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05868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36BB6401-BEF6-8218-F104-653F75D4F6DF}"/>
              </a:ext>
            </a:extLst>
          </p:cNvPr>
          <p:cNvSpPr/>
          <p:nvPr/>
        </p:nvSpPr>
        <p:spPr>
          <a:xfrm>
            <a:off x="950345" y="1579642"/>
            <a:ext cx="10263511" cy="4769359"/>
          </a:xfrm>
          <a:prstGeom prst="rect">
            <a:avLst/>
          </a:prstGeom>
          <a:solidFill>
            <a:srgbClr val="F3A3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l-GR" sz="24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0B0FAD-CB75-BC18-EA62-E17A64C455B2}"/>
              </a:ext>
            </a:extLst>
          </p:cNvPr>
          <p:cNvSpPr txBox="1"/>
          <p:nvPr/>
        </p:nvSpPr>
        <p:spPr>
          <a:xfrm>
            <a:off x="3330024" y="6423993"/>
            <a:ext cx="55041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solidFill>
                  <a:srgbClr val="F0A175"/>
                </a:solidFill>
              </a:rPr>
              <a:t>(The Price of Incivility, Harvard Business Review, 2013)</a:t>
            </a:r>
            <a:endParaRPr lang="el-GR" sz="1400" i="1" dirty="0">
              <a:solidFill>
                <a:srgbClr val="F0A175"/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5434D26F-C171-E4EA-1BB0-9192B65D54C3}"/>
              </a:ext>
            </a:extLst>
          </p:cNvPr>
          <p:cNvSpPr/>
          <p:nvPr/>
        </p:nvSpPr>
        <p:spPr>
          <a:xfrm>
            <a:off x="953783" y="195309"/>
            <a:ext cx="10263512" cy="1156145"/>
          </a:xfrm>
          <a:prstGeom prst="rect">
            <a:avLst/>
          </a:prstGeom>
          <a:solidFill>
            <a:srgbClr val="F3A3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dirty="0"/>
              <a:t>             	</a:t>
            </a:r>
            <a:r>
              <a:rPr lang="en-US"/>
              <a:t> Poll </a:t>
            </a:r>
            <a:r>
              <a:rPr lang="en-US" dirty="0"/>
              <a:t>of </a:t>
            </a:r>
            <a:r>
              <a:rPr lang="en-US" sz="5400" dirty="0"/>
              <a:t>800</a:t>
            </a:r>
            <a:r>
              <a:rPr lang="en-US" dirty="0"/>
              <a:t> managers and employees in </a:t>
            </a:r>
            <a:r>
              <a:rPr lang="en-US" sz="2800" dirty="0"/>
              <a:t>17</a:t>
            </a:r>
            <a:r>
              <a:rPr lang="en-US" dirty="0"/>
              <a:t> industries	</a:t>
            </a:r>
          </a:p>
        </p:txBody>
      </p:sp>
      <p:pic>
        <p:nvPicPr>
          <p:cNvPr id="9" name="Γραφικό 8" descr="Αναμμένα φώτα με συμπαγές γέμισμα">
            <a:extLst>
              <a:ext uri="{FF2B5EF4-FFF2-40B4-BE49-F238E27FC236}">
                <a16:creationId xmlns:a16="http://schemas.microsoft.com/office/drawing/2014/main" id="{5C7338D5-3874-1264-0447-F78B6EDAB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2988" y="579984"/>
            <a:ext cx="647238" cy="647238"/>
          </a:xfrm>
          <a:prstGeom prst="rect">
            <a:avLst/>
          </a:prstGeom>
        </p:spPr>
      </p:pic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9634E8F5-2461-833F-860B-52F4D15ADE4A}"/>
              </a:ext>
            </a:extLst>
          </p:cNvPr>
          <p:cNvGrpSpPr/>
          <p:nvPr/>
        </p:nvGrpSpPr>
        <p:grpSpPr>
          <a:xfrm>
            <a:off x="1146940" y="3960297"/>
            <a:ext cx="6523367" cy="438443"/>
            <a:chOff x="1146940" y="3960297"/>
            <a:chExt cx="6523367" cy="438443"/>
          </a:xfrm>
        </p:grpSpPr>
        <p:sp>
          <p:nvSpPr>
            <p:cNvPr id="2" name="Ορθογώνιο: Στρογγύλεμα γωνιών 1">
              <a:extLst>
                <a:ext uri="{FF2B5EF4-FFF2-40B4-BE49-F238E27FC236}">
                  <a16:creationId xmlns:a16="http://schemas.microsoft.com/office/drawing/2014/main" id="{0340F5EF-1453-A8C5-3420-8AA3071A7EAF}"/>
                </a:ext>
              </a:extLst>
            </p:cNvPr>
            <p:cNvSpPr/>
            <p:nvPr/>
          </p:nvSpPr>
          <p:spPr>
            <a:xfrm>
              <a:off x="1890944" y="3964322"/>
              <a:ext cx="5779363" cy="434418"/>
            </a:xfrm>
            <a:prstGeom prst="roundRect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2800" dirty="0"/>
                <a:t>Performance</a:t>
              </a:r>
              <a:r>
                <a:rPr lang="en-US" dirty="0"/>
                <a:t> declined</a:t>
              </a:r>
            </a:p>
          </p:txBody>
        </p:sp>
        <p:sp>
          <p:nvSpPr>
            <p:cNvPr id="3" name="Ορθογώνιο 2">
              <a:extLst>
                <a:ext uri="{FF2B5EF4-FFF2-40B4-BE49-F238E27FC236}">
                  <a16:creationId xmlns:a16="http://schemas.microsoft.com/office/drawing/2014/main" id="{B906B802-D57B-B9D1-F414-C2681F4521D8}"/>
                </a:ext>
              </a:extLst>
            </p:cNvPr>
            <p:cNvSpPr/>
            <p:nvPr/>
          </p:nvSpPr>
          <p:spPr>
            <a:xfrm>
              <a:off x="1146940" y="3960297"/>
              <a:ext cx="737956" cy="405985"/>
            </a:xfrm>
            <a:prstGeom prst="rect">
              <a:avLst/>
            </a:prstGeom>
            <a:solidFill>
              <a:srgbClr val="F3A376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24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66% </a:t>
              </a:r>
              <a:endParaRPr lang="el-GR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Ομάδα 24">
            <a:extLst>
              <a:ext uri="{FF2B5EF4-FFF2-40B4-BE49-F238E27FC236}">
                <a16:creationId xmlns:a16="http://schemas.microsoft.com/office/drawing/2014/main" id="{0EC84CB1-DF1F-5C38-20B3-8DAEAFAA2DDF}"/>
              </a:ext>
            </a:extLst>
          </p:cNvPr>
          <p:cNvGrpSpPr/>
          <p:nvPr/>
        </p:nvGrpSpPr>
        <p:grpSpPr>
          <a:xfrm>
            <a:off x="1146940" y="4646439"/>
            <a:ext cx="7739608" cy="459480"/>
            <a:chOff x="1146940" y="4646439"/>
            <a:chExt cx="7739608" cy="459480"/>
          </a:xfrm>
        </p:grpSpPr>
        <p:sp>
          <p:nvSpPr>
            <p:cNvPr id="5" name="Ορθογώνιο: Στρογγύλεμα γωνιών 4">
              <a:extLst>
                <a:ext uri="{FF2B5EF4-FFF2-40B4-BE49-F238E27FC236}">
                  <a16:creationId xmlns:a16="http://schemas.microsoft.com/office/drawing/2014/main" id="{5E52C4AD-38D3-04B0-7E59-5C3602843ED5}"/>
                </a:ext>
              </a:extLst>
            </p:cNvPr>
            <p:cNvSpPr/>
            <p:nvPr/>
          </p:nvSpPr>
          <p:spPr>
            <a:xfrm>
              <a:off x="1890944" y="4646439"/>
              <a:ext cx="6995604" cy="459480"/>
            </a:xfrm>
            <a:prstGeom prst="roundRect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2800" dirty="0"/>
                <a:t>Commitment</a:t>
              </a:r>
              <a:r>
                <a:rPr lang="en-US" dirty="0"/>
                <a:t> declined</a:t>
              </a:r>
            </a:p>
          </p:txBody>
        </p:sp>
        <p:sp>
          <p:nvSpPr>
            <p:cNvPr id="10" name="Ορθογώνιο 9">
              <a:extLst>
                <a:ext uri="{FF2B5EF4-FFF2-40B4-BE49-F238E27FC236}">
                  <a16:creationId xmlns:a16="http://schemas.microsoft.com/office/drawing/2014/main" id="{1B83D740-AA66-6A2E-C1AB-8966080CB324}"/>
                </a:ext>
              </a:extLst>
            </p:cNvPr>
            <p:cNvSpPr/>
            <p:nvPr/>
          </p:nvSpPr>
          <p:spPr>
            <a:xfrm>
              <a:off x="1146940" y="4686084"/>
              <a:ext cx="737956" cy="405985"/>
            </a:xfrm>
            <a:prstGeom prst="rect">
              <a:avLst/>
            </a:prstGeom>
            <a:solidFill>
              <a:srgbClr val="F3A376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24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78% </a:t>
              </a:r>
              <a:endParaRPr lang="el-GR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Ομάδα 19">
            <a:extLst>
              <a:ext uri="{FF2B5EF4-FFF2-40B4-BE49-F238E27FC236}">
                <a16:creationId xmlns:a16="http://schemas.microsoft.com/office/drawing/2014/main" id="{FF2D865C-9097-C05C-8ECB-560819F5B6B7}"/>
              </a:ext>
            </a:extLst>
          </p:cNvPr>
          <p:cNvGrpSpPr/>
          <p:nvPr/>
        </p:nvGrpSpPr>
        <p:grpSpPr>
          <a:xfrm>
            <a:off x="1136204" y="2557025"/>
            <a:ext cx="5001780" cy="434356"/>
            <a:chOff x="1136204" y="2573959"/>
            <a:chExt cx="5001780" cy="434356"/>
          </a:xfrm>
        </p:grpSpPr>
        <p:sp>
          <p:nvSpPr>
            <p:cNvPr id="11" name="Ορθογώνιο: Στρογγύλεμα γωνιών 10">
              <a:extLst>
                <a:ext uri="{FF2B5EF4-FFF2-40B4-BE49-F238E27FC236}">
                  <a16:creationId xmlns:a16="http://schemas.microsoft.com/office/drawing/2014/main" id="{B11C42DA-4754-7BD7-40CE-1B2011B46791}"/>
                </a:ext>
              </a:extLst>
            </p:cNvPr>
            <p:cNvSpPr/>
            <p:nvPr/>
          </p:nvSpPr>
          <p:spPr>
            <a:xfrm>
              <a:off x="1890944" y="2573959"/>
              <a:ext cx="4247040" cy="434356"/>
            </a:xfrm>
            <a:prstGeom prst="roundRect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2800" dirty="0"/>
                <a:t>Quality, effort, time </a:t>
              </a:r>
              <a:r>
                <a:rPr lang="en-US" dirty="0">
                  <a:ln w="0"/>
                  <a:solidFill>
                    <a:schemeClr val="tx1"/>
                  </a:solidFill>
                </a:rPr>
                <a:t>decreased</a:t>
              </a:r>
              <a:endParaRPr lang="el-GR" dirty="0">
                <a:ln w="0"/>
                <a:solidFill>
                  <a:schemeClr val="tx1"/>
                </a:solidFill>
              </a:endParaRPr>
            </a:p>
          </p:txBody>
        </p:sp>
        <p:sp>
          <p:nvSpPr>
            <p:cNvPr id="12" name="Ορθογώνιο 11">
              <a:extLst>
                <a:ext uri="{FF2B5EF4-FFF2-40B4-BE49-F238E27FC236}">
                  <a16:creationId xmlns:a16="http://schemas.microsoft.com/office/drawing/2014/main" id="{4CE4FE9C-71DA-B3B6-236D-FF73E30402E1}"/>
                </a:ext>
              </a:extLst>
            </p:cNvPr>
            <p:cNvSpPr/>
            <p:nvPr/>
          </p:nvSpPr>
          <p:spPr>
            <a:xfrm>
              <a:off x="1136204" y="2593582"/>
              <a:ext cx="737956" cy="405985"/>
            </a:xfrm>
            <a:prstGeom prst="rect">
              <a:avLst/>
            </a:prstGeom>
            <a:solidFill>
              <a:srgbClr val="F3A376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24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38%</a:t>
              </a:r>
              <a:endParaRPr lang="el-GR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Ομάδα 25">
            <a:extLst>
              <a:ext uri="{FF2B5EF4-FFF2-40B4-BE49-F238E27FC236}">
                <a16:creationId xmlns:a16="http://schemas.microsoft.com/office/drawing/2014/main" id="{1737E562-E8DF-CEC0-C6F8-0E423F89378C}"/>
              </a:ext>
            </a:extLst>
          </p:cNvPr>
          <p:cNvGrpSpPr/>
          <p:nvPr/>
        </p:nvGrpSpPr>
        <p:grpSpPr>
          <a:xfrm>
            <a:off x="1146940" y="5337627"/>
            <a:ext cx="7979305" cy="459481"/>
            <a:chOff x="1146940" y="5274606"/>
            <a:chExt cx="7979305" cy="459481"/>
          </a:xfrm>
        </p:grpSpPr>
        <p:sp>
          <p:nvSpPr>
            <p:cNvPr id="13" name="Ορθογώνιο: Στρογγύλεμα γωνιών 12">
              <a:extLst>
                <a:ext uri="{FF2B5EF4-FFF2-40B4-BE49-F238E27FC236}">
                  <a16:creationId xmlns:a16="http://schemas.microsoft.com/office/drawing/2014/main" id="{F2A0958C-892F-A90F-B22F-D598074149FE}"/>
                </a:ext>
              </a:extLst>
            </p:cNvPr>
            <p:cNvSpPr/>
            <p:nvPr/>
          </p:nvSpPr>
          <p:spPr>
            <a:xfrm>
              <a:off x="1890944" y="5274606"/>
              <a:ext cx="7235301" cy="459481"/>
            </a:xfrm>
            <a:prstGeom prst="roundRect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r>
                <a:rPr lang="en-US" dirty="0"/>
                <a:t>Lost work time </a:t>
              </a:r>
              <a:r>
                <a:rPr lang="en-US" sz="2800" dirty="0"/>
                <a:t>worrying</a:t>
              </a:r>
              <a:endParaRPr lang="el-GR" sz="1400" dirty="0"/>
            </a:p>
          </p:txBody>
        </p:sp>
        <p:sp>
          <p:nvSpPr>
            <p:cNvPr id="14" name="Ορθογώνιο 13">
              <a:extLst>
                <a:ext uri="{FF2B5EF4-FFF2-40B4-BE49-F238E27FC236}">
                  <a16:creationId xmlns:a16="http://schemas.microsoft.com/office/drawing/2014/main" id="{D4B7C593-A932-BA88-DDA9-622FC4B9B236}"/>
                </a:ext>
              </a:extLst>
            </p:cNvPr>
            <p:cNvSpPr/>
            <p:nvPr/>
          </p:nvSpPr>
          <p:spPr>
            <a:xfrm>
              <a:off x="1146940" y="5298511"/>
              <a:ext cx="737956" cy="405985"/>
            </a:xfrm>
            <a:prstGeom prst="rect">
              <a:avLst/>
            </a:prstGeom>
            <a:solidFill>
              <a:srgbClr val="F3A376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24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80%</a:t>
              </a:r>
              <a:endParaRPr lang="el-GR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Ομάδα 22">
            <a:extLst>
              <a:ext uri="{FF2B5EF4-FFF2-40B4-BE49-F238E27FC236}">
                <a16:creationId xmlns:a16="http://schemas.microsoft.com/office/drawing/2014/main" id="{F0002DB4-AF4C-BE5D-07F0-4E4DCDFB304A}"/>
              </a:ext>
            </a:extLst>
          </p:cNvPr>
          <p:cNvGrpSpPr/>
          <p:nvPr/>
        </p:nvGrpSpPr>
        <p:grpSpPr>
          <a:xfrm>
            <a:off x="1133030" y="3284376"/>
            <a:ext cx="6439622" cy="414913"/>
            <a:chOff x="1133030" y="3233574"/>
            <a:chExt cx="6439622" cy="414913"/>
          </a:xfrm>
        </p:grpSpPr>
        <p:sp>
          <p:nvSpPr>
            <p:cNvPr id="15" name="Ορθογώνιο: Στρογγύλεμα γωνιών 14">
              <a:extLst>
                <a:ext uri="{FF2B5EF4-FFF2-40B4-BE49-F238E27FC236}">
                  <a16:creationId xmlns:a16="http://schemas.microsoft.com/office/drawing/2014/main" id="{E4A9CFEF-1350-85F5-7FA0-048A56A1F68B}"/>
                </a:ext>
              </a:extLst>
            </p:cNvPr>
            <p:cNvSpPr/>
            <p:nvPr/>
          </p:nvSpPr>
          <p:spPr>
            <a:xfrm>
              <a:off x="1890944" y="3233574"/>
              <a:ext cx="5681708" cy="414913"/>
            </a:xfrm>
            <a:prstGeom prst="roundRect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800" dirty="0"/>
                <a:t>Lost work time </a:t>
              </a:r>
              <a:r>
                <a:rPr lang="en-US" sz="2800" dirty="0"/>
                <a:t>avoiding</a:t>
              </a:r>
              <a:r>
                <a:rPr lang="en-US" sz="3600" dirty="0"/>
                <a:t> </a:t>
              </a:r>
              <a:r>
                <a:rPr lang="en-US" sz="1800" dirty="0"/>
                <a:t>the offender</a:t>
              </a:r>
              <a:endParaRPr lang="el-GR" sz="1800" dirty="0"/>
            </a:p>
          </p:txBody>
        </p:sp>
        <p:sp>
          <p:nvSpPr>
            <p:cNvPr id="16" name="Ορθογώνιο 15">
              <a:extLst>
                <a:ext uri="{FF2B5EF4-FFF2-40B4-BE49-F238E27FC236}">
                  <a16:creationId xmlns:a16="http://schemas.microsoft.com/office/drawing/2014/main" id="{109BB0A2-7B27-50AC-90D5-C421BA975605}"/>
                </a:ext>
              </a:extLst>
            </p:cNvPr>
            <p:cNvSpPr/>
            <p:nvPr/>
          </p:nvSpPr>
          <p:spPr>
            <a:xfrm>
              <a:off x="1133030" y="3241960"/>
              <a:ext cx="737956" cy="405985"/>
            </a:xfrm>
            <a:prstGeom prst="rect">
              <a:avLst/>
            </a:prstGeom>
            <a:solidFill>
              <a:srgbClr val="F3A376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24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63%</a:t>
              </a:r>
              <a:endParaRPr lang="el-GR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Ομάδα 26">
            <a:extLst>
              <a:ext uri="{FF2B5EF4-FFF2-40B4-BE49-F238E27FC236}">
                <a16:creationId xmlns:a16="http://schemas.microsoft.com/office/drawing/2014/main" id="{458DFA58-0CDB-2DCD-C01B-BFDAB52323E7}"/>
              </a:ext>
            </a:extLst>
          </p:cNvPr>
          <p:cNvGrpSpPr/>
          <p:nvPr/>
        </p:nvGrpSpPr>
        <p:grpSpPr>
          <a:xfrm>
            <a:off x="1133030" y="1891310"/>
            <a:ext cx="2719879" cy="434356"/>
            <a:chOff x="1133030" y="1891310"/>
            <a:chExt cx="2719879" cy="434356"/>
          </a:xfrm>
        </p:grpSpPr>
        <p:sp>
          <p:nvSpPr>
            <p:cNvPr id="18" name="Ορθογώνιο: Στρογγύλεμα γωνιών 17">
              <a:extLst>
                <a:ext uri="{FF2B5EF4-FFF2-40B4-BE49-F238E27FC236}">
                  <a16:creationId xmlns:a16="http://schemas.microsoft.com/office/drawing/2014/main" id="{A28744FF-E752-4D3D-FF39-168B35241DF0}"/>
                </a:ext>
              </a:extLst>
            </p:cNvPr>
            <p:cNvSpPr/>
            <p:nvPr/>
          </p:nvSpPr>
          <p:spPr>
            <a:xfrm>
              <a:off x="1890944" y="1891310"/>
              <a:ext cx="1961965" cy="434356"/>
            </a:xfrm>
            <a:prstGeom prst="roundRect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r>
                <a:rPr lang="en-US" sz="2800" dirty="0"/>
                <a:t>Frustration</a:t>
              </a:r>
              <a:endParaRPr lang="el-GR" sz="2800" dirty="0"/>
            </a:p>
          </p:txBody>
        </p:sp>
        <p:sp>
          <p:nvSpPr>
            <p:cNvPr id="21" name="Ορθογώνιο 20">
              <a:extLst>
                <a:ext uri="{FF2B5EF4-FFF2-40B4-BE49-F238E27FC236}">
                  <a16:creationId xmlns:a16="http://schemas.microsoft.com/office/drawing/2014/main" id="{45A47910-A05C-A819-BEBB-ADDDFD6860BE}"/>
                </a:ext>
              </a:extLst>
            </p:cNvPr>
            <p:cNvSpPr/>
            <p:nvPr/>
          </p:nvSpPr>
          <p:spPr>
            <a:xfrm>
              <a:off x="1133030" y="1919681"/>
              <a:ext cx="737956" cy="405985"/>
            </a:xfrm>
            <a:prstGeom prst="rect">
              <a:avLst/>
            </a:prstGeom>
            <a:solidFill>
              <a:srgbClr val="F3A376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24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25%</a:t>
              </a:r>
              <a:endParaRPr lang="el-GR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FD7A4025-8120-5F50-3848-281ECA6C2E7C}"/>
              </a:ext>
            </a:extLst>
          </p:cNvPr>
          <p:cNvSpPr/>
          <p:nvPr/>
        </p:nvSpPr>
        <p:spPr>
          <a:xfrm>
            <a:off x="3852909" y="1743492"/>
            <a:ext cx="5931762" cy="709343"/>
          </a:xfrm>
          <a:prstGeom prst="roundRect">
            <a:avLst/>
          </a:prstGeom>
          <a:solidFill>
            <a:srgbClr val="F0A175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>
                <a:solidFill>
                  <a:schemeClr val="tx1"/>
                </a:solidFill>
              </a:rPr>
              <a:t>on </a:t>
            </a:r>
            <a:r>
              <a:rPr lang="en-US" sz="3600" dirty="0">
                <a:solidFill>
                  <a:schemeClr val="tx1"/>
                </a:solidFill>
              </a:rPr>
              <a:t>Customers</a:t>
            </a:r>
            <a:endParaRPr lang="el-GR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50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A1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Ομάδα 3">
            <a:extLst>
              <a:ext uri="{FF2B5EF4-FFF2-40B4-BE49-F238E27FC236}">
                <a16:creationId xmlns:a16="http://schemas.microsoft.com/office/drawing/2014/main" id="{22753423-A1F4-6E2F-A2DF-CA3DBED0B39D}"/>
              </a:ext>
            </a:extLst>
          </p:cNvPr>
          <p:cNvGrpSpPr/>
          <p:nvPr/>
        </p:nvGrpSpPr>
        <p:grpSpPr>
          <a:xfrm>
            <a:off x="896757" y="515244"/>
            <a:ext cx="10442510" cy="6175634"/>
            <a:chOff x="838200" y="317241"/>
            <a:chExt cx="10442510" cy="6175634"/>
          </a:xfrm>
        </p:grpSpPr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471E59D6-32B6-13B1-0D84-2B1708C73760}"/>
                </a:ext>
              </a:extLst>
            </p:cNvPr>
            <p:cNvSpPr/>
            <p:nvPr/>
          </p:nvSpPr>
          <p:spPr>
            <a:xfrm>
              <a:off x="838200" y="317241"/>
              <a:ext cx="10442510" cy="6175634"/>
            </a:xfrm>
            <a:prstGeom prst="rect">
              <a:avLst/>
            </a:prstGeom>
            <a:solidFill>
              <a:schemeClr val="bg1"/>
            </a:solidFill>
          </p:spPr>
          <p:txBody>
            <a:bodyPr/>
            <a:lstStyle/>
            <a:p>
              <a:endParaRPr lang="el-GR" dirty="0"/>
            </a:p>
          </p:txBody>
        </p:sp>
        <p:sp>
          <p:nvSpPr>
            <p:cNvPr id="9" name="Βέλος: Κυκλικό 8">
              <a:extLst>
                <a:ext uri="{FF2B5EF4-FFF2-40B4-BE49-F238E27FC236}">
                  <a16:creationId xmlns:a16="http://schemas.microsoft.com/office/drawing/2014/main" id="{87776060-CC5B-15E2-B865-77CCE47A488B}"/>
                </a:ext>
              </a:extLst>
            </p:cNvPr>
            <p:cNvSpPr/>
            <p:nvPr/>
          </p:nvSpPr>
          <p:spPr>
            <a:xfrm>
              <a:off x="3217183" y="378379"/>
              <a:ext cx="5829798" cy="5829798"/>
            </a:xfrm>
            <a:prstGeom prst="circularArrow">
              <a:avLst>
                <a:gd name="adj1" fmla="val 12220"/>
                <a:gd name="adj2" fmla="val 709598"/>
                <a:gd name="adj3" fmla="val 20078835"/>
                <a:gd name="adj4" fmla="val 16459014"/>
                <a:gd name="adj5" fmla="val 11709"/>
              </a:avLst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0">
              <a:schemeClr val="accent2">
                <a:shade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0" name="Βέλος: Κυκλικό 9">
              <a:extLst>
                <a:ext uri="{FF2B5EF4-FFF2-40B4-BE49-F238E27FC236}">
                  <a16:creationId xmlns:a16="http://schemas.microsoft.com/office/drawing/2014/main" id="{9B0D5F58-3926-9FEB-C108-BFCB28F89987}"/>
                </a:ext>
              </a:extLst>
            </p:cNvPr>
            <p:cNvSpPr/>
            <p:nvPr/>
          </p:nvSpPr>
          <p:spPr>
            <a:xfrm>
              <a:off x="3262251" y="516668"/>
              <a:ext cx="5829798" cy="5829798"/>
            </a:xfrm>
            <a:prstGeom prst="circularArrow">
              <a:avLst>
                <a:gd name="adj1" fmla="val 12417"/>
                <a:gd name="adj2" fmla="val 985154"/>
                <a:gd name="adj3" fmla="val 2429829"/>
                <a:gd name="adj4" fmla="val 20695544"/>
                <a:gd name="adj5" fmla="val 9441"/>
              </a:avLst>
            </a:prstGeom>
            <a:solidFill>
              <a:srgbClr val="F5C267"/>
            </a:solidFill>
          </p:spPr>
          <p:style>
            <a:lnRef idx="0">
              <a:schemeClr val="accent2">
                <a:shade val="90000"/>
                <a:hueOff val="-120363"/>
                <a:satOff val="604"/>
                <a:lumOff val="6065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shade val="90000"/>
                <a:hueOff val="-120363"/>
                <a:satOff val="604"/>
                <a:lumOff val="606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l-GR" dirty="0"/>
            </a:p>
          </p:txBody>
        </p:sp>
        <p:sp>
          <p:nvSpPr>
            <p:cNvPr id="11" name="Βέλος: Κυκλικό 10">
              <a:extLst>
                <a:ext uri="{FF2B5EF4-FFF2-40B4-BE49-F238E27FC236}">
                  <a16:creationId xmlns:a16="http://schemas.microsoft.com/office/drawing/2014/main" id="{2E1A6164-09FC-2CDB-D416-2494EFC5AA58}"/>
                </a:ext>
              </a:extLst>
            </p:cNvPr>
            <p:cNvSpPr/>
            <p:nvPr/>
          </p:nvSpPr>
          <p:spPr>
            <a:xfrm>
              <a:off x="3144555" y="602152"/>
              <a:ext cx="5829798" cy="5829798"/>
            </a:xfrm>
            <a:prstGeom prst="circularArrow">
              <a:avLst>
                <a:gd name="adj1" fmla="val 11864"/>
                <a:gd name="adj2" fmla="val 456770"/>
                <a:gd name="adj3" fmla="val 7140140"/>
                <a:gd name="adj4" fmla="val 3239695"/>
                <a:gd name="adj5" fmla="val 10352"/>
              </a:avLst>
            </a:prstGeom>
            <a:solidFill>
              <a:srgbClr val="66FFCC"/>
            </a:solidFill>
          </p:spPr>
          <p:style>
            <a:lnRef idx="0">
              <a:schemeClr val="accent2">
                <a:shade val="90000"/>
                <a:hueOff val="-240726"/>
                <a:satOff val="1208"/>
                <a:lumOff val="1213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shade val="90000"/>
                <a:hueOff val="-240726"/>
                <a:satOff val="1208"/>
                <a:lumOff val="1213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l-GR" dirty="0"/>
            </a:p>
          </p:txBody>
        </p:sp>
        <p:sp>
          <p:nvSpPr>
            <p:cNvPr id="12" name="Βέλος: Κυκλικό 11">
              <a:extLst>
                <a:ext uri="{FF2B5EF4-FFF2-40B4-BE49-F238E27FC236}">
                  <a16:creationId xmlns:a16="http://schemas.microsoft.com/office/drawing/2014/main" id="{6F6BAE64-82B2-A933-C080-3C3AFB692B8C}"/>
                </a:ext>
              </a:extLst>
            </p:cNvPr>
            <p:cNvSpPr/>
            <p:nvPr/>
          </p:nvSpPr>
          <p:spPr>
            <a:xfrm>
              <a:off x="3026860" y="516668"/>
              <a:ext cx="5829798" cy="5829798"/>
            </a:xfrm>
            <a:prstGeom prst="circularArrow">
              <a:avLst>
                <a:gd name="adj1" fmla="val 11864"/>
                <a:gd name="adj2" fmla="val 461855"/>
                <a:gd name="adj3" fmla="val 11194060"/>
                <a:gd name="adj4" fmla="val 7559718"/>
                <a:gd name="adj5" fmla="val 10207"/>
              </a:avLst>
            </a:prstGeom>
            <a:solidFill>
              <a:srgbClr val="FF0000"/>
            </a:solidFill>
          </p:spPr>
          <p:style>
            <a:lnRef idx="0">
              <a:schemeClr val="accent2">
                <a:shade val="90000"/>
                <a:hueOff val="-361089"/>
                <a:satOff val="1812"/>
                <a:lumOff val="18194"/>
                <a:alphaOff val="0"/>
              </a:schemeClr>
            </a:lnRef>
            <a:fillRef idx="1">
              <a:schemeClr val="accent2">
                <a:shade val="90000"/>
                <a:hueOff val="-361089"/>
                <a:satOff val="1812"/>
                <a:lumOff val="18194"/>
                <a:alphaOff val="0"/>
              </a:schemeClr>
            </a:fillRef>
            <a:effectRef idx="0">
              <a:schemeClr val="accent2">
                <a:shade val="90000"/>
                <a:hueOff val="-361089"/>
                <a:satOff val="1812"/>
                <a:lumOff val="18194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l-GR" dirty="0"/>
            </a:p>
          </p:txBody>
        </p:sp>
        <p:sp>
          <p:nvSpPr>
            <p:cNvPr id="21" name="Βέλος: Κυκλικό 20">
              <a:extLst>
                <a:ext uri="{FF2B5EF4-FFF2-40B4-BE49-F238E27FC236}">
                  <a16:creationId xmlns:a16="http://schemas.microsoft.com/office/drawing/2014/main" id="{803A9148-5D92-3D4C-E570-F6F9B3796026}"/>
                </a:ext>
              </a:extLst>
            </p:cNvPr>
            <p:cNvSpPr/>
            <p:nvPr/>
          </p:nvSpPr>
          <p:spPr>
            <a:xfrm>
              <a:off x="3071927" y="378379"/>
              <a:ext cx="5829798" cy="5829798"/>
            </a:xfrm>
            <a:prstGeom prst="circularArrow">
              <a:avLst>
                <a:gd name="adj1" fmla="val 12677"/>
                <a:gd name="adj2" fmla="val 462028"/>
                <a:gd name="adj3" fmla="val 15818208"/>
                <a:gd name="adj4" fmla="val 11751060"/>
                <a:gd name="adj5" fmla="val 11388"/>
              </a:avLst>
            </a:prstGeom>
            <a:solidFill>
              <a:srgbClr val="F7EE7D"/>
            </a:solidFill>
          </p:spPr>
          <p:style>
            <a:lnRef idx="0">
              <a:schemeClr val="accent2">
                <a:shade val="90000"/>
                <a:hueOff val="-481452"/>
                <a:satOff val="2416"/>
                <a:lumOff val="24259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shade val="90000"/>
                <a:hueOff val="-481452"/>
                <a:satOff val="2416"/>
                <a:lumOff val="24259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l-GR"/>
            </a:p>
          </p:txBody>
        </p:sp>
      </p:grpSp>
      <p:sp>
        <p:nvSpPr>
          <p:cNvPr id="5" name="Διάγραμμα ροής: Γραμμή σύνδεσης 4">
            <a:extLst>
              <a:ext uri="{FF2B5EF4-FFF2-40B4-BE49-F238E27FC236}">
                <a16:creationId xmlns:a16="http://schemas.microsoft.com/office/drawing/2014/main" id="{06E081E9-CEB6-C6E9-8EFE-DF1802CE91F0}"/>
              </a:ext>
            </a:extLst>
          </p:cNvPr>
          <p:cNvSpPr/>
          <p:nvPr/>
        </p:nvSpPr>
        <p:spPr>
          <a:xfrm>
            <a:off x="5118201" y="2456700"/>
            <a:ext cx="1999622" cy="1867178"/>
          </a:xfrm>
          <a:prstGeom prst="flowChartConnector">
            <a:avLst/>
          </a:prstGeom>
          <a:solidFill>
            <a:srgbClr val="FF99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Culture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Values 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Principles </a:t>
            </a:r>
            <a:endParaRPr lang="el-GR" sz="24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BCB8E1-147E-F057-BD57-33D1CEAE25BE}"/>
              </a:ext>
            </a:extLst>
          </p:cNvPr>
          <p:cNvSpPr txBox="1"/>
          <p:nvPr/>
        </p:nvSpPr>
        <p:spPr>
          <a:xfrm>
            <a:off x="8034737" y="1036260"/>
            <a:ext cx="1428746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Hire for civility</a:t>
            </a:r>
            <a:endParaRPr lang="el-G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l-GR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D758B9-A6A2-7292-B9F2-28C69F22EE4C}"/>
              </a:ext>
            </a:extLst>
          </p:cNvPr>
          <p:cNvSpPr txBox="1"/>
          <p:nvPr/>
        </p:nvSpPr>
        <p:spPr>
          <a:xfrm>
            <a:off x="1736909" y="4241921"/>
            <a:ext cx="1513219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Penalize bad behavior</a:t>
            </a:r>
            <a:endParaRPr lang="el-GR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l-GR" sz="2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DA11A8-6BA5-09B7-8C3E-F8253DF34D85}"/>
              </a:ext>
            </a:extLst>
          </p:cNvPr>
          <p:cNvSpPr txBox="1"/>
          <p:nvPr/>
        </p:nvSpPr>
        <p:spPr>
          <a:xfrm>
            <a:off x="2565429" y="1087557"/>
            <a:ext cx="1728501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Lead by example</a:t>
            </a:r>
            <a:endParaRPr lang="el-G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l-GR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8AD113-E776-2C89-CDCD-9705808C13C0}"/>
              </a:ext>
            </a:extLst>
          </p:cNvPr>
          <p:cNvSpPr txBox="1"/>
          <p:nvPr/>
        </p:nvSpPr>
        <p:spPr>
          <a:xfrm>
            <a:off x="9128593" y="4232193"/>
            <a:ext cx="844245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 civility</a:t>
            </a:r>
            <a:endParaRPr lang="el-G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l-GR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DD56A2-1922-EEB2-C7AD-BAF1D42132DF}"/>
              </a:ext>
            </a:extLst>
          </p:cNvPr>
          <p:cNvSpPr txBox="1"/>
          <p:nvPr/>
        </p:nvSpPr>
        <p:spPr>
          <a:xfrm>
            <a:off x="4878429" y="5658107"/>
            <a:ext cx="2435139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2000" b="1" kern="1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Reward good behavior</a:t>
            </a:r>
            <a:endParaRPr lang="el-GR" sz="2000" b="1" kern="100" dirty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41987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5" name="Γραφή 24">
                <a:extLst>
                  <a:ext uri="{FF2B5EF4-FFF2-40B4-BE49-F238E27FC236}">
                    <a16:creationId xmlns:a16="http://schemas.microsoft.com/office/drawing/2014/main" id="{5DC5E623-9F38-EDA7-32DE-B82A6A0E0398}"/>
                  </a:ext>
                </a:extLst>
              </p14:cNvPr>
              <p14:cNvContentPartPr/>
              <p14:nvPr/>
            </p14:nvContentPartPr>
            <p14:xfrm>
              <a:off x="9876780" y="5524050"/>
              <a:ext cx="360" cy="360"/>
            </p14:xfrm>
          </p:contentPart>
        </mc:Choice>
        <mc:Fallback xmlns="">
          <p:pic>
            <p:nvPicPr>
              <p:cNvPr id="25" name="Γραφή 24">
                <a:extLst>
                  <a:ext uri="{FF2B5EF4-FFF2-40B4-BE49-F238E27FC236}">
                    <a16:creationId xmlns:a16="http://schemas.microsoft.com/office/drawing/2014/main" id="{5DC5E623-9F38-EDA7-32DE-B82A6A0E039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70660" y="5517930"/>
                <a:ext cx="12600" cy="126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Εικόνα 8">
            <a:extLst>
              <a:ext uri="{FF2B5EF4-FFF2-40B4-BE49-F238E27FC236}">
                <a16:creationId xmlns:a16="http://schemas.microsoft.com/office/drawing/2014/main" id="{C328ADB2-5271-AD78-80AF-9245A1DA771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1292" r="54372"/>
          <a:stretch/>
        </p:blipFill>
        <p:spPr>
          <a:xfrm>
            <a:off x="356981" y="5924077"/>
            <a:ext cx="3042202" cy="580611"/>
          </a:xfrm>
          <a:prstGeom prst="rect">
            <a:avLst/>
          </a:prstGeom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6843222B-77D4-D910-B2BE-89D78A9ED3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215" t="30725"/>
          <a:stretch/>
        </p:blipFill>
        <p:spPr>
          <a:xfrm>
            <a:off x="4185865" y="680441"/>
            <a:ext cx="3835426" cy="544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849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A3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D8414D8-A37A-B39B-0CD8-95878C572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6789" y="1096427"/>
            <a:ext cx="6234996" cy="506126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3200" dirty="0">
                <a:solidFill>
                  <a:schemeClr val="bg1"/>
                </a:solidFill>
              </a:rPr>
              <a:t>“</a:t>
            </a:r>
            <a:r>
              <a:rPr lang="el-GR" sz="3200" dirty="0">
                <a:solidFill>
                  <a:schemeClr val="bg1"/>
                </a:solidFill>
              </a:rPr>
              <a:t>…</a:t>
            </a:r>
            <a:r>
              <a:rPr lang="en-US" sz="3200" dirty="0">
                <a:solidFill>
                  <a:schemeClr val="bg1"/>
                </a:solidFill>
              </a:rPr>
              <a:t>some of us are so </a:t>
            </a:r>
            <a:r>
              <a:rPr lang="en-US" sz="4800" b="1" dirty="0">
                <a:solidFill>
                  <a:schemeClr val="bg1"/>
                </a:solidFill>
              </a:rPr>
              <a:t>overwhelmed</a:t>
            </a:r>
            <a:r>
              <a:rPr lang="en-US" sz="3200" dirty="0">
                <a:solidFill>
                  <a:schemeClr val="bg1"/>
                </a:solidFill>
              </a:rPr>
              <a:t> by our responsibilities at work that we may not even realize that </a:t>
            </a:r>
            <a:r>
              <a:rPr lang="en-US" sz="4800" b="1" dirty="0">
                <a:solidFill>
                  <a:schemeClr val="bg1"/>
                </a:solidFill>
              </a:rPr>
              <a:t>we</a:t>
            </a:r>
            <a:r>
              <a:rPr lang="en-US" sz="3200" dirty="0">
                <a:solidFill>
                  <a:schemeClr val="bg1"/>
                </a:solidFill>
              </a:rPr>
              <a:t> are being</a:t>
            </a:r>
            <a:r>
              <a:rPr lang="el-GR" sz="3200" dirty="0">
                <a:solidFill>
                  <a:schemeClr val="bg1"/>
                </a:solidFill>
              </a:rPr>
              <a:t> </a:t>
            </a:r>
            <a:r>
              <a:rPr lang="en-US" sz="3200" dirty="0">
                <a:solidFill>
                  <a:schemeClr val="bg1"/>
                </a:solidFill>
              </a:rPr>
              <a:t>rude or uncivil to </a:t>
            </a:r>
            <a:r>
              <a:rPr lang="en-US" sz="4800" b="1" dirty="0">
                <a:solidFill>
                  <a:schemeClr val="bg1"/>
                </a:solidFill>
              </a:rPr>
              <a:t>others</a:t>
            </a:r>
            <a:r>
              <a:rPr lang="el-GR" sz="3200" dirty="0">
                <a:solidFill>
                  <a:schemeClr val="bg1"/>
                </a:solidFill>
              </a:rPr>
              <a:t>…</a:t>
            </a:r>
            <a:r>
              <a:rPr lang="en-US" sz="3200" dirty="0">
                <a:solidFill>
                  <a:schemeClr val="bg1"/>
                </a:solidFill>
              </a:rPr>
              <a:t>”</a:t>
            </a:r>
          </a:p>
          <a:p>
            <a:pPr algn="just"/>
            <a:endParaRPr lang="el-GR" sz="3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5" name="Γραφή 24">
                <a:extLst>
                  <a:ext uri="{FF2B5EF4-FFF2-40B4-BE49-F238E27FC236}">
                    <a16:creationId xmlns:a16="http://schemas.microsoft.com/office/drawing/2014/main" id="{5DC5E623-9F38-EDA7-32DE-B82A6A0E0398}"/>
                  </a:ext>
                </a:extLst>
              </p14:cNvPr>
              <p14:cNvContentPartPr/>
              <p14:nvPr/>
            </p14:nvContentPartPr>
            <p14:xfrm>
              <a:off x="9876780" y="5524050"/>
              <a:ext cx="360" cy="360"/>
            </p14:xfrm>
          </p:contentPart>
        </mc:Choice>
        <mc:Fallback xmlns="">
          <p:pic>
            <p:nvPicPr>
              <p:cNvPr id="25" name="Γραφή 24">
                <a:extLst>
                  <a:ext uri="{FF2B5EF4-FFF2-40B4-BE49-F238E27FC236}">
                    <a16:creationId xmlns:a16="http://schemas.microsoft.com/office/drawing/2014/main" id="{5DC5E623-9F38-EDA7-32DE-B82A6A0E039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870660" y="5517930"/>
                <a:ext cx="12600" cy="126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Εικόνα 4">
            <a:extLst>
              <a:ext uri="{FF2B5EF4-FFF2-40B4-BE49-F238E27FC236}">
                <a16:creationId xmlns:a16="http://schemas.microsoft.com/office/drawing/2014/main" id="{33239D72-4392-7A2C-3427-A3423A7F61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519" y="1452037"/>
            <a:ext cx="2934494" cy="29086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7ED77B-9B11-ECAD-7BE4-77641B326F8A}"/>
              </a:ext>
            </a:extLst>
          </p:cNvPr>
          <p:cNvSpPr txBox="1"/>
          <p:nvPr/>
        </p:nvSpPr>
        <p:spPr>
          <a:xfrm>
            <a:off x="1210497" y="4557871"/>
            <a:ext cx="23685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Dr. Christine Porath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Georgetown University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705967-489C-C782-4054-38620E0FB152}"/>
              </a:ext>
            </a:extLst>
          </p:cNvPr>
          <p:cNvSpPr txBox="1"/>
          <p:nvPr/>
        </p:nvSpPr>
        <p:spPr>
          <a:xfrm>
            <a:off x="3417527" y="6391864"/>
            <a:ext cx="535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</a:rPr>
              <a:t>(What’s Behind A Rise in Workplace Bullying?, USA Today, 2013)</a:t>
            </a:r>
            <a:endParaRPr lang="el-GR" sz="1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930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A3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5" name="Γραφή 24">
                <a:extLst>
                  <a:ext uri="{FF2B5EF4-FFF2-40B4-BE49-F238E27FC236}">
                    <a16:creationId xmlns:a16="http://schemas.microsoft.com/office/drawing/2014/main" id="{5DC5E623-9F38-EDA7-32DE-B82A6A0E0398}"/>
                  </a:ext>
                </a:extLst>
              </p14:cNvPr>
              <p14:cNvContentPartPr/>
              <p14:nvPr/>
            </p14:nvContentPartPr>
            <p14:xfrm>
              <a:off x="9876780" y="5524050"/>
              <a:ext cx="360" cy="360"/>
            </p14:xfrm>
          </p:contentPart>
        </mc:Choice>
        <mc:Fallback xmlns="">
          <p:pic>
            <p:nvPicPr>
              <p:cNvPr id="25" name="Γραφή 24">
                <a:extLst>
                  <a:ext uri="{FF2B5EF4-FFF2-40B4-BE49-F238E27FC236}">
                    <a16:creationId xmlns:a16="http://schemas.microsoft.com/office/drawing/2014/main" id="{5DC5E623-9F38-EDA7-32DE-B82A6A0E039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70660" y="5517930"/>
                <a:ext cx="12600" cy="126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Untitled2">
            <a:hlinkClick r:id="" action="ppaction://media"/>
            <a:extLst>
              <a:ext uri="{FF2B5EF4-FFF2-40B4-BE49-F238E27FC236}">
                <a16:creationId xmlns:a16="http://schemas.microsoft.com/office/drawing/2014/main" id="{78D9D8C3-ABEC-0702-C0A2-D5CC2877EA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8893" y="160271"/>
            <a:ext cx="9854213" cy="616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89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A3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5" name="Γραφή 24">
                <a:extLst>
                  <a:ext uri="{FF2B5EF4-FFF2-40B4-BE49-F238E27FC236}">
                    <a16:creationId xmlns:a16="http://schemas.microsoft.com/office/drawing/2014/main" id="{5DC5E623-9F38-EDA7-32DE-B82A6A0E0398}"/>
                  </a:ext>
                </a:extLst>
              </p14:cNvPr>
              <p14:cNvContentPartPr/>
              <p14:nvPr/>
            </p14:nvContentPartPr>
            <p14:xfrm>
              <a:off x="9876780" y="5524050"/>
              <a:ext cx="360" cy="360"/>
            </p14:xfrm>
          </p:contentPart>
        </mc:Choice>
        <mc:Fallback xmlns="">
          <p:pic>
            <p:nvPicPr>
              <p:cNvPr id="25" name="Γραφή 24">
                <a:extLst>
                  <a:ext uri="{FF2B5EF4-FFF2-40B4-BE49-F238E27FC236}">
                    <a16:creationId xmlns:a16="http://schemas.microsoft.com/office/drawing/2014/main" id="{5DC5E623-9F38-EDA7-32DE-B82A6A0E039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70660" y="5517930"/>
                <a:ext cx="12600" cy="12600"/>
              </a:xfrm>
              <a:prstGeom prst="rect">
                <a:avLst/>
              </a:prstGeom>
            </p:spPr>
          </p:pic>
        </mc:Fallback>
      </mc:AlternateContent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29E384C3-13B3-A973-B42E-82E7077D54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7841" y="226080"/>
            <a:ext cx="6996317" cy="633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168659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279B808-EBEE-487C-AAD0-EB9927636C20}">
  <we:reference id="wa104380907" version="3.1.0.0" store="el-GR" storeType="OMEX"/>
  <we:alternateReferences>
    <we:reference id="wa104380907" version="3.1.0.0" store="wa104380907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2274</TotalTime>
  <Words>249</Words>
  <Application>Microsoft Office PowerPoint</Application>
  <PresentationFormat>Ευρεία οθόνη</PresentationFormat>
  <Paragraphs>53</Paragraphs>
  <Slides>14</Slides>
  <Notes>1</Notes>
  <HiddenSlides>0</HiddenSlides>
  <MMClips>1</MMClips>
  <ScaleCrop>false</ScaleCrop>
  <HeadingPairs>
    <vt:vector size="6" baseType="variant">
      <vt:variant>
        <vt:lpstr>Γραμματοσειρές που χρησιμοποιούνται</vt:lpstr>
      </vt:variant>
      <vt:variant>
        <vt:i4>8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</vt:i4>
      </vt:variant>
    </vt:vector>
  </HeadingPairs>
  <TitlesOfParts>
    <vt:vector size="23" baseType="lpstr">
      <vt:lpstr>Agency FB</vt:lpstr>
      <vt:lpstr>-apple-system</vt:lpstr>
      <vt:lpstr>Arial</vt:lpstr>
      <vt:lpstr>Calibri</vt:lpstr>
      <vt:lpstr>Calibri Light</vt:lpstr>
      <vt:lpstr>Impact</vt:lpstr>
      <vt:lpstr>Ink Free</vt:lpstr>
      <vt:lpstr>Kalinga</vt:lpstr>
      <vt:lpstr>Θέμα του Office</vt:lpstr>
      <vt:lpstr>What is incivility?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Effects of incivility in the workplace 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Villy Nouli</dc:creator>
  <cp:lastModifiedBy>Villy Nouli</cp:lastModifiedBy>
  <cp:revision>5</cp:revision>
  <cp:lastPrinted>2023-10-24T12:24:08Z</cp:lastPrinted>
  <dcterms:created xsi:type="dcterms:W3CDTF">2023-10-15T14:49:07Z</dcterms:created>
  <dcterms:modified xsi:type="dcterms:W3CDTF">2023-11-01T22:33:52Z</dcterms:modified>
</cp:coreProperties>
</file>